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96" r:id="rId3"/>
    <p:sldId id="297" r:id="rId4"/>
    <p:sldId id="285" r:id="rId5"/>
    <p:sldId id="315" r:id="rId6"/>
    <p:sldId id="286" r:id="rId7"/>
    <p:sldId id="262" r:id="rId8"/>
    <p:sldId id="298" r:id="rId9"/>
    <p:sldId id="264" r:id="rId10"/>
    <p:sldId id="287" r:id="rId11"/>
    <p:sldId id="299" r:id="rId12"/>
    <p:sldId id="275" r:id="rId13"/>
    <p:sldId id="288" r:id="rId14"/>
    <p:sldId id="339" r:id="rId15"/>
    <p:sldId id="340" r:id="rId16"/>
    <p:sldId id="341" r:id="rId17"/>
    <p:sldId id="342" r:id="rId18"/>
    <p:sldId id="317" r:id="rId19"/>
    <p:sldId id="318" r:id="rId20"/>
    <p:sldId id="291" r:id="rId21"/>
    <p:sldId id="320" r:id="rId22"/>
    <p:sldId id="322" r:id="rId23"/>
    <p:sldId id="323" r:id="rId24"/>
    <p:sldId id="303" r:id="rId25"/>
    <p:sldId id="344" r:id="rId26"/>
    <p:sldId id="343" r:id="rId27"/>
    <p:sldId id="345" r:id="rId28"/>
    <p:sldId id="305" r:id="rId29"/>
    <p:sldId id="333" r:id="rId30"/>
    <p:sldId id="284" r:id="rId31"/>
    <p:sldId id="337" r:id="rId32"/>
    <p:sldId id="280" r:id="rId33"/>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lyneux, Sara" initials="MS" lastIdx="2" clrIdx="0">
    <p:extLst>
      <p:ext uri="{19B8F6BF-5375-455C-9EA6-DF929625EA0E}">
        <p15:presenceInfo xmlns:p15="http://schemas.microsoft.com/office/powerpoint/2012/main" userId="S-1-5-21-1229272821-1958367476-839522115-5695" providerId="AD"/>
      </p:ext>
    </p:extLst>
  </p:cmAuthor>
  <p:cmAuthor id="2" name="Mott, James" initials="MJ" lastIdx="2" clrIdx="1">
    <p:extLst>
      <p:ext uri="{19B8F6BF-5375-455C-9EA6-DF929625EA0E}">
        <p15:presenceInfo xmlns:p15="http://schemas.microsoft.com/office/powerpoint/2012/main" userId="S-1-5-21-1229272821-1958367476-839522115-162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AA6"/>
    <a:srgbClr val="FC6737"/>
    <a:srgbClr val="40728F"/>
    <a:srgbClr val="60D0E4"/>
    <a:srgbClr val="FFFFFF"/>
    <a:srgbClr val="77BC1F"/>
    <a:srgbClr val="0058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569" autoAdjust="0"/>
  </p:normalViewPr>
  <p:slideViewPr>
    <p:cSldViewPr snapToGrid="0" snapToObjects="1">
      <p:cViewPr varScale="1">
        <p:scale>
          <a:sx n="94" d="100"/>
          <a:sy n="94" d="100"/>
        </p:scale>
        <p:origin x="2076" y="7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44" d="100"/>
          <a:sy n="44" d="100"/>
        </p:scale>
        <p:origin x="201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39F424C-FB89-45A3-BE05-48460C2A66FC}" type="datetimeFigureOut">
              <a:rPr lang="en-US" smtClean="0"/>
              <a:t>3/12/2019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287858B-0C44-49EF-9129-D055D876B1A4}" type="slidenum">
              <a:rPr lang="en-US" smtClean="0"/>
              <a:t>‹#›</a:t>
            </a:fld>
            <a:endParaRPr lang="en-US"/>
          </a:p>
        </p:txBody>
      </p:sp>
    </p:spTree>
    <p:extLst>
      <p:ext uri="{BB962C8B-B14F-4D97-AF65-F5344CB8AC3E}">
        <p14:creationId xmlns:p14="http://schemas.microsoft.com/office/powerpoint/2010/main" val="182140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7858B-0C44-49EF-9129-D055D876B1A4}" type="slidenum">
              <a:rPr lang="en-US" smtClean="0"/>
              <a:t>1</a:t>
            </a:fld>
            <a:endParaRPr lang="en-US"/>
          </a:p>
        </p:txBody>
      </p:sp>
    </p:spTree>
    <p:extLst>
      <p:ext uri="{BB962C8B-B14F-4D97-AF65-F5344CB8AC3E}">
        <p14:creationId xmlns:p14="http://schemas.microsoft.com/office/powerpoint/2010/main" val="3319762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dirty="0" smtClean="0"/>
              <a:t>In June 2019, the Paratransit Plan will go to the Board</a:t>
            </a:r>
            <a:r>
              <a:rPr lang="en-US" baseline="0" dirty="0" smtClean="0"/>
              <a:t> for review and approval. That is why we are holding information sessions with you now and will hold a Public Hearing in April.  This provides you with the ability to comment on the Plan.</a:t>
            </a:r>
          </a:p>
          <a:p>
            <a:pPr marL="228600" lvl="0" indent="-228600">
              <a:buFont typeface="+mj-lt"/>
              <a:buAutoNum type="arabicPeriod"/>
            </a:pPr>
            <a:r>
              <a:rPr lang="en-US" baseline="0" dirty="0" smtClean="0"/>
              <a:t>If the Board approves the plan, we will begin to enact some of the operational policies where feasible.</a:t>
            </a:r>
          </a:p>
          <a:p>
            <a:pPr marL="228600" lvl="0" indent="-228600">
              <a:buFont typeface="+mj-lt"/>
              <a:buAutoNum type="arabicPeriod"/>
            </a:pPr>
            <a:r>
              <a:rPr lang="en-US" baseline="0" dirty="0" smtClean="0"/>
              <a:t>When Reimagine RTS goes into effect in the Summer of 2020, the changes to the RTS Access service area, service span, and fares will also go into effect.</a:t>
            </a:r>
            <a:endParaRPr lang="en-US" dirty="0"/>
          </a:p>
        </p:txBody>
      </p:sp>
      <p:sp>
        <p:nvSpPr>
          <p:cNvPr id="4" name="Slide Number Placeholder 3"/>
          <p:cNvSpPr>
            <a:spLocks noGrp="1"/>
          </p:cNvSpPr>
          <p:nvPr>
            <p:ph type="sldNum" sz="quarter" idx="10"/>
          </p:nvPr>
        </p:nvSpPr>
        <p:spPr/>
        <p:txBody>
          <a:bodyPr/>
          <a:lstStyle/>
          <a:p>
            <a:fld id="{8287858B-0C44-49EF-9129-D055D876B1A4}" type="slidenum">
              <a:rPr lang="en-US" smtClean="0"/>
              <a:t>10</a:t>
            </a:fld>
            <a:endParaRPr lang="en-US"/>
          </a:p>
        </p:txBody>
      </p:sp>
    </p:spTree>
    <p:extLst>
      <p:ext uri="{BB962C8B-B14F-4D97-AF65-F5344CB8AC3E}">
        <p14:creationId xmlns:p14="http://schemas.microsoft.com/office/powerpoint/2010/main" val="2366087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7858B-0C44-49EF-9129-D055D876B1A4}" type="slidenum">
              <a:rPr lang="en-US" smtClean="0"/>
              <a:t>11</a:t>
            </a:fld>
            <a:endParaRPr lang="en-US"/>
          </a:p>
        </p:txBody>
      </p:sp>
    </p:spTree>
    <p:extLst>
      <p:ext uri="{BB962C8B-B14F-4D97-AF65-F5344CB8AC3E}">
        <p14:creationId xmlns:p14="http://schemas.microsoft.com/office/powerpoint/2010/main" val="304477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The service</a:t>
            </a:r>
            <a:r>
              <a:rPr lang="en-US" baseline="0" dirty="0" smtClean="0"/>
              <a:t> area in 2020 will change to complement (mirror) the redesigned fixed routes. We will implement 3 levels of supplemental service to expand the geographic coverage for paratransit into areas in the suburbs. We will discuss this as part of the next set of slides in this information session.</a:t>
            </a:r>
          </a:p>
          <a:p>
            <a:pPr marL="228600" indent="-228600">
              <a:buFont typeface="+mj-lt"/>
              <a:buAutoNum type="arabicPeriod"/>
            </a:pPr>
            <a:r>
              <a:rPr lang="en-US" baseline="0" dirty="0" smtClean="0"/>
              <a:t>The service span refers to the hours of service. In 2020, RTS Access service will run during the same hours as fixed route during weekdays and weekends. Again, we will discuss this in detail in a few minutes.</a:t>
            </a:r>
          </a:p>
          <a:p>
            <a:pPr marL="228600" indent="-228600">
              <a:buFont typeface="+mj-lt"/>
              <a:buAutoNum type="arabicPeriod"/>
            </a:pPr>
            <a:r>
              <a:rPr lang="en-US" baseline="0" dirty="0" smtClean="0"/>
              <a:t>In 2020, we will begin a simplified fare structure for paratransit services that is also compliant with ADA regulations.</a:t>
            </a:r>
          </a:p>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8287858B-0C44-49EF-9129-D055D876B1A4}" type="slidenum">
              <a:rPr lang="en-US" smtClean="0"/>
              <a:t>12</a:t>
            </a:fld>
            <a:endParaRPr lang="en-US"/>
          </a:p>
        </p:txBody>
      </p:sp>
    </p:spTree>
    <p:extLst>
      <p:ext uri="{BB962C8B-B14F-4D97-AF65-F5344CB8AC3E}">
        <p14:creationId xmlns:p14="http://schemas.microsoft.com/office/powerpoint/2010/main" val="1463786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are quickly showing the visual image of the redesigned fixed route system. It has routes that run</a:t>
            </a:r>
            <a:r>
              <a:rPr lang="en-US" baseline="0" dirty="0" smtClean="0"/>
              <a:t> north to south and east to west and these are shown as defined lines. Many of the lines go to the Transit Center but a few do not. </a:t>
            </a:r>
          </a:p>
          <a:p>
            <a:endParaRPr lang="en-US" baseline="0" dirty="0" smtClean="0"/>
          </a:p>
          <a:p>
            <a:r>
              <a:rPr lang="en-US" baseline="0" dirty="0" smtClean="0"/>
              <a:t>There is a narrative describing the new fixed route system in Exhibit 1 of the Paratransit Plan.</a:t>
            </a:r>
          </a:p>
          <a:p>
            <a:endParaRPr lang="en-US" dirty="0"/>
          </a:p>
        </p:txBody>
      </p:sp>
      <p:sp>
        <p:nvSpPr>
          <p:cNvPr id="4" name="Slide Number Placeholder 3"/>
          <p:cNvSpPr>
            <a:spLocks noGrp="1"/>
          </p:cNvSpPr>
          <p:nvPr>
            <p:ph type="sldNum" sz="quarter" idx="10"/>
          </p:nvPr>
        </p:nvSpPr>
        <p:spPr/>
        <p:txBody>
          <a:bodyPr/>
          <a:lstStyle/>
          <a:p>
            <a:fld id="{8287858B-0C44-49EF-9129-D055D876B1A4}" type="slidenum">
              <a:rPr lang="en-US" smtClean="0"/>
              <a:t>13</a:t>
            </a:fld>
            <a:endParaRPr lang="en-US"/>
          </a:p>
        </p:txBody>
      </p:sp>
    </p:spTree>
    <p:extLst>
      <p:ext uri="{BB962C8B-B14F-4D97-AF65-F5344CB8AC3E}">
        <p14:creationId xmlns:p14="http://schemas.microsoft.com/office/powerpoint/2010/main" val="793666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paratransit service area lays over the top of the fixed</a:t>
            </a:r>
            <a:r>
              <a:rPr lang="en-US" baseline="0" dirty="0" smtClean="0"/>
              <a:t> route structure. </a:t>
            </a:r>
          </a:p>
          <a:p>
            <a:r>
              <a:rPr lang="en-US" baseline="0" dirty="0" smtClean="0"/>
              <a:t>Returning to the bed and blanket  idea, there are several shapes.</a:t>
            </a:r>
          </a:p>
          <a:p>
            <a:r>
              <a:rPr lang="en-US" baseline="0" dirty="0" smtClean="0"/>
              <a:t>The green blob shape is the required complementary paratransit service area. This area surrounds all the fixed routes running during the week. The complementary paratransit area is the geographic space where RGRTA is required by law to provide paratransit service. It is ¾ of mile around each side of each fixed route. The green Required Area is like the blanket on the top of a bed. It provides basic coverage.</a:t>
            </a:r>
          </a:p>
          <a:p>
            <a:r>
              <a:rPr lang="en-US" baseline="0" dirty="0" smtClean="0"/>
              <a:t>Surrounding the Required area are 3 levels of supplemental service: Level 1 is blue, Level 2 is orange, and Level 3 is gray.</a:t>
            </a:r>
          </a:p>
          <a:p>
            <a:r>
              <a:rPr lang="en-US" baseline="0" dirty="0" smtClean="0"/>
              <a:t>Supplemental service is provided at RGRTA’s discretion. It is not required by DOT ADA law and does not need to comply with the same service criteria.</a:t>
            </a:r>
          </a:p>
          <a:p>
            <a:endParaRPr lang="en-US" baseline="0" dirty="0" smtClean="0"/>
          </a:p>
          <a:p>
            <a:r>
              <a:rPr lang="en-US" baseline="0" dirty="0" smtClean="0"/>
              <a:t>The supplemental service in Level 1 extends ¾ miles beyond the Required Area, to create coverage 1 ½ miles around each fixed route in the system. RTS Access provides subscription service in this area. So imagine a few people standing around the bed and holding up the edges of the blanket all around the bed ; now the blanket extends beyond the edge of the mattress and frame.</a:t>
            </a:r>
          </a:p>
          <a:p>
            <a:r>
              <a:rPr lang="en-US" baseline="0" dirty="0" smtClean="0"/>
              <a:t>RTS Access will make its best effort to deliver the same service criteria for Level 1 as it does for the Required Area, so this will allow customers to negotiate pickup times, reserve rides in advance, and guarantees a ride with 1 day advance reservation. RTS Access will provide subscription service in Level 1.</a:t>
            </a:r>
          </a:p>
          <a:p>
            <a:r>
              <a:rPr lang="en-US" baseline="0" dirty="0" smtClean="0"/>
              <a:t> </a:t>
            </a:r>
          </a:p>
          <a:p>
            <a:r>
              <a:rPr lang="en-US" baseline="0" dirty="0" smtClean="0"/>
              <a:t>Level 2 are the orange shapes sitting beyond the green and blue areas. The supplemental service in Level 2 extends to the Community Mobility Zone areas that are not already covered by the Required Area or Level 1.  The picture shows that the green and blue sort of lay over the top of large sections of the Community Mobility Zones. So now imagine the people who are holding the edges of the blanket start to stretch the blanket it out a little more. RTS Access will make its best effort to deliver the same service criteria for Level 2 as it does for the Required Area.. RTS Access will provide subscription service in Level 2.</a:t>
            </a:r>
          </a:p>
          <a:p>
            <a:endParaRPr lang="en-US" baseline="0" dirty="0" smtClean="0"/>
          </a:p>
          <a:p>
            <a:r>
              <a:rPr lang="en-US" baseline="0" dirty="0" smtClean="0"/>
              <a:t>Level 3 is the gray area farthest out in all directions from the Required Area. The supplemental service in Level 3 extends to form a 1.25 mile border around the Required Area and Level 2. The supplemental service in Level 3 will be on a space-available basis only . Reservations can be made up to 1 day in advance, but trips are not guaranteed. So, this is like the people holding the blanket stretch it out as far as it will go on all sides while still covering the bed.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87858B-0C44-49EF-9129-D055D876B1A4}" type="slidenum">
              <a:rPr lang="en-US" smtClean="0"/>
              <a:t>14</a:t>
            </a:fld>
            <a:endParaRPr lang="en-US"/>
          </a:p>
        </p:txBody>
      </p:sp>
    </p:spTree>
    <p:extLst>
      <p:ext uri="{BB962C8B-B14F-4D97-AF65-F5344CB8AC3E}">
        <p14:creationId xmlns:p14="http://schemas.microsoft.com/office/powerpoint/2010/main" val="3544721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paratransit service area lays over the top of the fixed</a:t>
            </a:r>
            <a:r>
              <a:rPr lang="en-US" baseline="0" dirty="0" smtClean="0"/>
              <a:t> route structure. </a:t>
            </a:r>
          </a:p>
          <a:p>
            <a:r>
              <a:rPr lang="en-US" baseline="0" dirty="0" smtClean="0"/>
              <a:t>Returning to the bed and blanket  idea, there are several shapes.</a:t>
            </a:r>
          </a:p>
          <a:p>
            <a:r>
              <a:rPr lang="en-US" baseline="0" dirty="0" smtClean="0"/>
              <a:t>The green blob shape is the required complementary paratransit service area. This area surrounds all the fixed routes running during the week. The complementary paratransit area is the geographic space where RGRTA is required by law to provide paratransit service. It is ¾ of mile around each side of each fixed route. The green Required Area is like the blanket on the top of a bed. It provides basic coverage.</a:t>
            </a:r>
          </a:p>
          <a:p>
            <a:r>
              <a:rPr lang="en-US" baseline="0" dirty="0" smtClean="0"/>
              <a:t>Surrounding the Required area are 3 levels of supplemental service: Level 1 is blue, Level 2 is orange, and Level 3 is gray.</a:t>
            </a:r>
          </a:p>
          <a:p>
            <a:r>
              <a:rPr lang="en-US" baseline="0" dirty="0" smtClean="0"/>
              <a:t>Supplemental service is provided at RGRTA’s discretion. It is not required by DOT ADA law and does not need to comply with the same service criteria.</a:t>
            </a:r>
          </a:p>
          <a:p>
            <a:endParaRPr lang="en-US" baseline="0" dirty="0" smtClean="0"/>
          </a:p>
          <a:p>
            <a:r>
              <a:rPr lang="en-US" baseline="0" dirty="0" smtClean="0"/>
              <a:t>The supplemental service in Level 1 extends ¾ miles beyond the Required Area, to create coverage 1 ½ miles around each fixed route in the system. RTS Access provides subscription service in this area. So imagine a few people standing around the bed and holding up the edges of the blanket all around the bed ; now the blanket extends beyond the edge of the mattress and frame.</a:t>
            </a:r>
          </a:p>
          <a:p>
            <a:r>
              <a:rPr lang="en-US" baseline="0" dirty="0" smtClean="0"/>
              <a:t>RTS Access will make its best effort to deliver the same service criteria for Level 1 as it does for the Required Area, so this will allow customers to negotiate pickup times, reserve rides in advance, and guarantees a ride with 1 day advance reservation. RTS Access will provide subscription service in Level 1.</a:t>
            </a:r>
          </a:p>
          <a:p>
            <a:r>
              <a:rPr lang="en-US" baseline="0" dirty="0" smtClean="0"/>
              <a:t> </a:t>
            </a:r>
          </a:p>
          <a:p>
            <a:r>
              <a:rPr lang="en-US" baseline="0" dirty="0" smtClean="0"/>
              <a:t>Level 2 are the orange shapes sitting beyond the green and blue areas. The supplemental service in Level 2 extends to the Community Mobility Zone areas that are not already covered by the Required Area or Level 1.  The picture shows that the green and blue sort of lay over the top of large sections of the Community Mobility Zones. So now imagine the people who are holding the edges of the blanket start to stretch the blanket it out a little more. RTS Access will make its best effort to deliver the same service criteria for Level 2 as it does for the Required Area.. RTS Access will provide subscription service in Level 2.</a:t>
            </a:r>
          </a:p>
          <a:p>
            <a:endParaRPr lang="en-US" baseline="0" dirty="0" smtClean="0"/>
          </a:p>
          <a:p>
            <a:r>
              <a:rPr lang="en-US" baseline="0" dirty="0" smtClean="0"/>
              <a:t>Level 3 is the gray area farthest out in all directions from the Required Area. The supplemental service in Level 3 extends to form a 1.25 mile border around the Required Area and Level 2. The supplemental service in Level 3 will be on a space-available basis only . Reservations can be made up to 1 day in advance, but trips are not guaranteed. So, this is like the people holding the blanket stretch it out as far as it will go on all sides while still covering the bed.</a:t>
            </a:r>
          </a:p>
        </p:txBody>
      </p:sp>
      <p:sp>
        <p:nvSpPr>
          <p:cNvPr id="4" name="Slide Number Placeholder 3"/>
          <p:cNvSpPr>
            <a:spLocks noGrp="1"/>
          </p:cNvSpPr>
          <p:nvPr>
            <p:ph type="sldNum" sz="quarter" idx="10"/>
          </p:nvPr>
        </p:nvSpPr>
        <p:spPr/>
        <p:txBody>
          <a:bodyPr/>
          <a:lstStyle/>
          <a:p>
            <a:fld id="{8287858B-0C44-49EF-9129-D055D876B1A4}" type="slidenum">
              <a:rPr lang="en-US" smtClean="0"/>
              <a:t>15</a:t>
            </a:fld>
            <a:endParaRPr lang="en-US"/>
          </a:p>
        </p:txBody>
      </p:sp>
    </p:spTree>
    <p:extLst>
      <p:ext uri="{BB962C8B-B14F-4D97-AF65-F5344CB8AC3E}">
        <p14:creationId xmlns:p14="http://schemas.microsoft.com/office/powerpoint/2010/main" val="3833234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paratransit service area lays over the top of the fixed</a:t>
            </a:r>
            <a:r>
              <a:rPr lang="en-US" baseline="0" dirty="0" smtClean="0"/>
              <a:t> route structure. </a:t>
            </a:r>
          </a:p>
          <a:p>
            <a:r>
              <a:rPr lang="en-US" baseline="0" dirty="0" smtClean="0"/>
              <a:t>Returning to the bed and blanket  idea, there are several shapes.</a:t>
            </a:r>
          </a:p>
          <a:p>
            <a:r>
              <a:rPr lang="en-US" baseline="0" dirty="0" smtClean="0"/>
              <a:t>The green blob shape is the required complementary paratransit service area. This area surrounds all the fixed routes running during the week. The complementary paratransit area is the geographic space where RGRTA is required by law to provide paratransit service. It is ¾ of mile around each side of each fixed route. The green Required Area is like the blanket on the top of a bed. It provides basic coverage.</a:t>
            </a:r>
          </a:p>
          <a:p>
            <a:r>
              <a:rPr lang="en-US" baseline="0" dirty="0" smtClean="0"/>
              <a:t>Surrounding the Required area are 3 levels of supplemental service: Level 1 is blue, Level 2 is orange, and Level 3 is gray.</a:t>
            </a:r>
          </a:p>
          <a:p>
            <a:r>
              <a:rPr lang="en-US" baseline="0" dirty="0" smtClean="0"/>
              <a:t>Supplemental service is provided at RGRTA’s discretion. It is not required by DOT ADA law and does not need to comply with the same service criteria.</a:t>
            </a:r>
          </a:p>
          <a:p>
            <a:endParaRPr lang="en-US" baseline="0" dirty="0" smtClean="0"/>
          </a:p>
          <a:p>
            <a:r>
              <a:rPr lang="en-US" baseline="0" dirty="0" smtClean="0"/>
              <a:t>The supplemental service in Level 1 extends ¾ miles beyond the Required Area, to create coverage 1 ½ miles around each fixed route in the system. RTS Access provides subscription service in this area. So imagine a few people standing around the bed and holding up the edges of the blanket all around the bed ; now the blanket extends beyond the edge of the mattress and frame.</a:t>
            </a:r>
          </a:p>
          <a:p>
            <a:r>
              <a:rPr lang="en-US" baseline="0" dirty="0" smtClean="0"/>
              <a:t>RTS Access will make its best effort to deliver the same service criteria for Level 1 as it does for the Required Area, so this will allow customers to negotiate pickup times, reserve rides in advance, and guarantees a ride with 1 day advance reservation. RTS Access will provide subscription service in Level 1.</a:t>
            </a:r>
          </a:p>
          <a:p>
            <a:r>
              <a:rPr lang="en-US" baseline="0" dirty="0" smtClean="0"/>
              <a:t> </a:t>
            </a:r>
          </a:p>
          <a:p>
            <a:r>
              <a:rPr lang="en-US" baseline="0" dirty="0" smtClean="0"/>
              <a:t>Level 2 are the orange shapes sitting beyond the green and blue areas. The supplemental service in Level 2 extends to the Community Mobility Zone areas that are not already covered by the Required Area or Level 1.  The picture shows that the green and blue sort of lay over the top of large sections of the Community Mobility Zones. So now imagine the people who are holding the edges of the blanket start to stretch the blanket it out a little more. RTS Access will make its best effort to deliver the same service criteria for Level 2 as it does for the Required Area.. RTS Access will provide subscription service in Level 2.</a:t>
            </a:r>
          </a:p>
          <a:p>
            <a:endParaRPr lang="en-US" baseline="0" dirty="0" smtClean="0"/>
          </a:p>
          <a:p>
            <a:r>
              <a:rPr lang="en-US" baseline="0" dirty="0" smtClean="0"/>
              <a:t>Level 3 is the gray area farthest out in all directions from the Required Area. The supplemental service in Level 3 extends to form a 1.25 mile border around the Required Area and Level 2. The supplemental service in Level 3 will be on a space-available basis only . Reservations can be made up to 1 day in advance, but trips are not guaranteed. So, this is like the people holding the blanket stretch it out as far as it will go on all sides while still covering the bed.</a:t>
            </a:r>
          </a:p>
        </p:txBody>
      </p:sp>
      <p:sp>
        <p:nvSpPr>
          <p:cNvPr id="4" name="Slide Number Placeholder 3"/>
          <p:cNvSpPr>
            <a:spLocks noGrp="1"/>
          </p:cNvSpPr>
          <p:nvPr>
            <p:ph type="sldNum" sz="quarter" idx="10"/>
          </p:nvPr>
        </p:nvSpPr>
        <p:spPr/>
        <p:txBody>
          <a:bodyPr/>
          <a:lstStyle/>
          <a:p>
            <a:fld id="{8287858B-0C44-49EF-9129-D055D876B1A4}" type="slidenum">
              <a:rPr lang="en-US" smtClean="0"/>
              <a:t>16</a:t>
            </a:fld>
            <a:endParaRPr lang="en-US"/>
          </a:p>
        </p:txBody>
      </p:sp>
    </p:spTree>
    <p:extLst>
      <p:ext uri="{BB962C8B-B14F-4D97-AF65-F5344CB8AC3E}">
        <p14:creationId xmlns:p14="http://schemas.microsoft.com/office/powerpoint/2010/main" val="1990875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paratransit service area lays over the top of the fixed</a:t>
            </a:r>
            <a:r>
              <a:rPr lang="en-US" baseline="0" dirty="0" smtClean="0"/>
              <a:t> route structure. </a:t>
            </a:r>
          </a:p>
          <a:p>
            <a:r>
              <a:rPr lang="en-US" baseline="0" dirty="0" smtClean="0"/>
              <a:t>Returning to the bed and blanket  idea, there are several shapes.</a:t>
            </a:r>
          </a:p>
          <a:p>
            <a:r>
              <a:rPr lang="en-US" baseline="0" dirty="0" smtClean="0"/>
              <a:t>The green blob shape is the required complementary paratransit service area. This area surrounds all the fixed routes running during the week. The complementary paratransit area is the geographic space where RGRTA is required by law to provide paratransit service. It is ¾ of mile around each side of each fixed route. The green Required Area is like the blanket on the top of a bed. It provides basic coverage.</a:t>
            </a:r>
          </a:p>
          <a:p>
            <a:r>
              <a:rPr lang="en-US" baseline="0" dirty="0" smtClean="0"/>
              <a:t>Surrounding the Required area are 3 levels of supplemental service: Level 1 is blue, Level 2 is orange, and Level 3 is gray.</a:t>
            </a:r>
          </a:p>
          <a:p>
            <a:r>
              <a:rPr lang="en-US" baseline="0" dirty="0" smtClean="0"/>
              <a:t>Supplemental service is provided at RGRTA’s discretion. It is not required by DOT ADA law and does not need to comply with the same service criteria.</a:t>
            </a:r>
          </a:p>
          <a:p>
            <a:endParaRPr lang="en-US" baseline="0" dirty="0" smtClean="0"/>
          </a:p>
          <a:p>
            <a:r>
              <a:rPr lang="en-US" baseline="0" dirty="0" smtClean="0"/>
              <a:t>The supplemental service in Level 1 extends ¾ miles beyond the Required Area, to create coverage 1 ½ miles around each fixed route in the system. RTS Access provides subscription service in this area. So imagine a few people standing around the bed and holding up the edges of the blanket all around the bed ; now the blanket extends beyond the edge of the mattress and frame.</a:t>
            </a:r>
          </a:p>
          <a:p>
            <a:r>
              <a:rPr lang="en-US" baseline="0" dirty="0" smtClean="0"/>
              <a:t>RTS Access will make its best effort to deliver the same service criteria for Level 1 as it does for the Required Area, so this will allow customers to negotiate pickup times, reserve rides in advance, and guarantees a ride with 1 day advance reservation. RTS Access will provide subscription service in Level 1.</a:t>
            </a:r>
          </a:p>
          <a:p>
            <a:r>
              <a:rPr lang="en-US" baseline="0" dirty="0" smtClean="0"/>
              <a:t> </a:t>
            </a:r>
          </a:p>
          <a:p>
            <a:r>
              <a:rPr lang="en-US" baseline="0" dirty="0" smtClean="0"/>
              <a:t>Level 2 are the orange shapes sitting beyond the green and blue areas. The supplemental service in Level 2 extends to the Community Mobility Zone areas that are not already covered by the Required Area or Level 1.  The picture shows that the green and blue sort of lay over the top of large sections of the Community Mobility Zones. So now imagine the people who are holding the edges of the blanket start to stretch the blanket it out a little more. RTS Access will make its best effort to deliver the same service criteria for Level 2 as it does for the Required Area.. RTS Access will provide subscription service in Level 2.</a:t>
            </a:r>
          </a:p>
          <a:p>
            <a:endParaRPr lang="en-US" baseline="0" dirty="0" smtClean="0"/>
          </a:p>
          <a:p>
            <a:r>
              <a:rPr lang="en-US" baseline="0" dirty="0" smtClean="0"/>
              <a:t>Level 3 is the gray area farthest out in all directions from the Required Area. The supplemental service in Level 3 extends to form a 1.25 mile border around the Required Area and Level 2. The supplemental service in Level 3 will be on a space-available basis only . Reservations can be made up to 1 day in advance, but trips are not guaranteed. So, this is like the people holding the blanket stretch it out as far as it will go on all sides while still covering the bed.</a:t>
            </a:r>
          </a:p>
        </p:txBody>
      </p:sp>
      <p:sp>
        <p:nvSpPr>
          <p:cNvPr id="4" name="Slide Number Placeholder 3"/>
          <p:cNvSpPr>
            <a:spLocks noGrp="1"/>
          </p:cNvSpPr>
          <p:nvPr>
            <p:ph type="sldNum" sz="quarter" idx="10"/>
          </p:nvPr>
        </p:nvSpPr>
        <p:spPr/>
        <p:txBody>
          <a:bodyPr/>
          <a:lstStyle/>
          <a:p>
            <a:fld id="{8287858B-0C44-49EF-9129-D055D876B1A4}" type="slidenum">
              <a:rPr lang="en-US" smtClean="0"/>
              <a:t>17</a:t>
            </a:fld>
            <a:endParaRPr lang="en-US"/>
          </a:p>
        </p:txBody>
      </p:sp>
    </p:spTree>
    <p:extLst>
      <p:ext uri="{BB962C8B-B14F-4D97-AF65-F5344CB8AC3E}">
        <p14:creationId xmlns:p14="http://schemas.microsoft.com/office/powerpoint/2010/main" val="1726291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weekends, the paratransit service area is the Required</a:t>
            </a:r>
            <a:r>
              <a:rPr lang="en-US" baseline="0" dirty="0" smtClean="0"/>
              <a:t> Area (green) which provides the basic complementary coverage for the fixed route system – ¾ miles around all the fixed routes.</a:t>
            </a:r>
          </a:p>
          <a:p>
            <a:r>
              <a:rPr lang="en-US" baseline="0" dirty="0" smtClean="0"/>
              <a:t>Then, there is Level 1 supplemental service (blue). This again extends and additional ¾ miles beyond the Required Area.</a:t>
            </a:r>
          </a:p>
          <a:p>
            <a:r>
              <a:rPr lang="en-US" baseline="0" dirty="0" smtClean="0"/>
              <a:t>On weekends, the paratransit area does not provide supplemental service to Level 2 or Level 3.</a:t>
            </a:r>
          </a:p>
          <a:p>
            <a:r>
              <a:rPr lang="en-US" baseline="0" dirty="0" smtClean="0"/>
              <a:t>So, here there is a blanket on the bed and people are just holding up the edges of the blanket right around the bed.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87858B-0C44-49EF-9129-D055D876B1A4}" type="slidenum">
              <a:rPr lang="en-US" smtClean="0"/>
              <a:t>18</a:t>
            </a:fld>
            <a:endParaRPr lang="en-US"/>
          </a:p>
        </p:txBody>
      </p:sp>
    </p:spTree>
    <p:extLst>
      <p:ext uri="{BB962C8B-B14F-4D97-AF65-F5344CB8AC3E}">
        <p14:creationId xmlns:p14="http://schemas.microsoft.com/office/powerpoint/2010/main" val="2790784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7858B-0C44-49EF-9129-D055D876B1A4}" type="slidenum">
              <a:rPr lang="en-US" smtClean="0"/>
              <a:t>19</a:t>
            </a:fld>
            <a:endParaRPr lang="en-US"/>
          </a:p>
        </p:txBody>
      </p:sp>
    </p:spTree>
    <p:extLst>
      <p:ext uri="{BB962C8B-B14F-4D97-AF65-F5344CB8AC3E}">
        <p14:creationId xmlns:p14="http://schemas.microsoft.com/office/powerpoint/2010/main" val="3543727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dirty="0" smtClean="0"/>
              <a:t>Overview on Paratransit and the Plan</a:t>
            </a:r>
          </a:p>
          <a:p>
            <a:pPr marL="228600" indent="-228600">
              <a:buFont typeface="+mj-lt"/>
              <a:buAutoNum type="arabicPeriod"/>
            </a:pPr>
            <a:r>
              <a:rPr lang="en-US" sz="1200" dirty="0" smtClean="0"/>
              <a:t>Reasons and timing for changes</a:t>
            </a:r>
          </a:p>
          <a:p>
            <a:pPr marL="228600" indent="-228600">
              <a:buFont typeface="+mj-lt"/>
              <a:buAutoNum type="arabicPeriod"/>
            </a:pPr>
            <a:r>
              <a:rPr lang="en-US" sz="1200" dirty="0" smtClean="0"/>
              <a:t>Key changes for 2020 (service area, span, fares)</a:t>
            </a:r>
          </a:p>
          <a:p>
            <a:pPr marL="228600" indent="-228600">
              <a:buFont typeface="+mj-lt"/>
              <a:buAutoNum type="arabicPeriod"/>
            </a:pPr>
            <a:r>
              <a:rPr lang="en-US" sz="1200" dirty="0" smtClean="0"/>
              <a:t>Key changes for 2019 (operational policies)</a:t>
            </a:r>
          </a:p>
          <a:p>
            <a:pPr marL="228600" indent="-228600">
              <a:buFont typeface="+mj-lt"/>
              <a:buAutoNum type="arabicPeriod"/>
            </a:pPr>
            <a:r>
              <a:rPr lang="en-US" sz="1200" dirty="0" smtClean="0"/>
              <a:t>Important dates</a:t>
            </a:r>
          </a:p>
          <a:p>
            <a:pPr marL="228600" indent="-228600">
              <a:buFont typeface="+mj-lt"/>
              <a:buAutoNum type="arabicPeriod"/>
            </a:pPr>
            <a:r>
              <a:rPr lang="en-US" sz="1200" dirty="0" smtClean="0"/>
              <a:t>Summary</a:t>
            </a:r>
          </a:p>
          <a:p>
            <a:endParaRPr lang="en-US" dirty="0"/>
          </a:p>
        </p:txBody>
      </p:sp>
      <p:sp>
        <p:nvSpPr>
          <p:cNvPr id="4" name="Slide Number Placeholder 3"/>
          <p:cNvSpPr>
            <a:spLocks noGrp="1"/>
          </p:cNvSpPr>
          <p:nvPr>
            <p:ph type="sldNum" sz="quarter" idx="10"/>
          </p:nvPr>
        </p:nvSpPr>
        <p:spPr/>
        <p:txBody>
          <a:bodyPr/>
          <a:lstStyle/>
          <a:p>
            <a:fld id="{8287858B-0C44-49EF-9129-D055D876B1A4}" type="slidenum">
              <a:rPr lang="en-US" smtClean="0"/>
              <a:t>2</a:t>
            </a:fld>
            <a:endParaRPr lang="en-US"/>
          </a:p>
        </p:txBody>
      </p:sp>
    </p:spTree>
    <p:extLst>
      <p:ext uri="{BB962C8B-B14F-4D97-AF65-F5344CB8AC3E}">
        <p14:creationId xmlns:p14="http://schemas.microsoft.com/office/powerpoint/2010/main" val="1071013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7858B-0C44-49EF-9129-D055D876B1A4}" type="slidenum">
              <a:rPr lang="en-US" smtClean="0"/>
              <a:t>20</a:t>
            </a:fld>
            <a:endParaRPr lang="en-US"/>
          </a:p>
        </p:txBody>
      </p:sp>
    </p:spTree>
    <p:extLst>
      <p:ext uri="{BB962C8B-B14F-4D97-AF65-F5344CB8AC3E}">
        <p14:creationId xmlns:p14="http://schemas.microsoft.com/office/powerpoint/2010/main" val="2649887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7858B-0C44-49EF-9129-D055D876B1A4}" type="slidenum">
              <a:rPr lang="en-US" smtClean="0"/>
              <a:t>21</a:t>
            </a:fld>
            <a:endParaRPr lang="en-US"/>
          </a:p>
        </p:txBody>
      </p:sp>
    </p:spTree>
    <p:extLst>
      <p:ext uri="{BB962C8B-B14F-4D97-AF65-F5344CB8AC3E}">
        <p14:creationId xmlns:p14="http://schemas.microsoft.com/office/powerpoint/2010/main" val="4282100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7858B-0C44-49EF-9129-D055D876B1A4}" type="slidenum">
              <a:rPr lang="en-US" smtClean="0"/>
              <a:t>23</a:t>
            </a:fld>
            <a:endParaRPr lang="en-US"/>
          </a:p>
        </p:txBody>
      </p:sp>
    </p:spTree>
    <p:extLst>
      <p:ext uri="{BB962C8B-B14F-4D97-AF65-F5344CB8AC3E}">
        <p14:creationId xmlns:p14="http://schemas.microsoft.com/office/powerpoint/2010/main" val="1919768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aseline="0" dirty="0" smtClean="0"/>
              <a:t>In 2019, we will begin to roll out operational policies where feasible, but not until we have Board approval in June 2019.</a:t>
            </a:r>
          </a:p>
          <a:p>
            <a:pPr marL="685800" lvl="1" indent="-228600">
              <a:buFont typeface="+mj-lt"/>
              <a:buAutoNum type="alphaLcPeriod"/>
            </a:pPr>
            <a:r>
              <a:rPr lang="en-US" baseline="0" dirty="0" smtClean="0"/>
              <a:t>Adjusting the number of days for advance reservations</a:t>
            </a:r>
          </a:p>
          <a:p>
            <a:pPr marL="685800" lvl="1" indent="-228600">
              <a:buFont typeface="+mj-lt"/>
              <a:buAutoNum type="alphaLcPeriod"/>
            </a:pPr>
            <a:r>
              <a:rPr lang="en-US" baseline="0" dirty="0" smtClean="0"/>
              <a:t>Pickup window</a:t>
            </a:r>
          </a:p>
          <a:p>
            <a:pPr marL="685800" lvl="1" indent="-228600">
              <a:buFont typeface="+mj-lt"/>
              <a:buAutoNum type="alphaLcPeriod"/>
            </a:pPr>
            <a:r>
              <a:rPr lang="en-US" baseline="0" dirty="0" smtClean="0"/>
              <a:t>Subscription Service</a:t>
            </a:r>
          </a:p>
          <a:p>
            <a:pPr marL="685800" lvl="1" indent="-228600">
              <a:buFont typeface="+mj-lt"/>
              <a:buAutoNum type="alphaLcPeriod"/>
            </a:pPr>
            <a:r>
              <a:rPr lang="en-US" baseline="0" dirty="0" smtClean="0"/>
              <a:t>Service Infractions and Suspensions</a:t>
            </a:r>
          </a:p>
          <a:p>
            <a:pPr marL="685800" lvl="1" indent="-228600">
              <a:buFont typeface="+mj-lt"/>
              <a:buAutoNum type="alphaLcPeriod"/>
            </a:pPr>
            <a:r>
              <a:rPr lang="en-US" baseline="0" dirty="0" smtClean="0"/>
              <a:t>Eligibility certification</a:t>
            </a:r>
          </a:p>
          <a:p>
            <a:pPr marL="685800" lvl="1" indent="-228600">
              <a:buFont typeface="+mj-lt"/>
              <a:buAutoNum type="alphaLcPeriod"/>
            </a:pPr>
            <a:r>
              <a:rPr lang="en-US" baseline="0" dirty="0" smtClean="0"/>
              <a:t>Pickup Periods for Return Trips and No Strand Policy</a:t>
            </a:r>
          </a:p>
          <a:p>
            <a:endParaRPr lang="en-US" dirty="0"/>
          </a:p>
        </p:txBody>
      </p:sp>
      <p:sp>
        <p:nvSpPr>
          <p:cNvPr id="4" name="Slide Number Placeholder 3"/>
          <p:cNvSpPr>
            <a:spLocks noGrp="1"/>
          </p:cNvSpPr>
          <p:nvPr>
            <p:ph type="sldNum" sz="quarter" idx="10"/>
          </p:nvPr>
        </p:nvSpPr>
        <p:spPr/>
        <p:txBody>
          <a:bodyPr/>
          <a:lstStyle/>
          <a:p>
            <a:fld id="{8287858B-0C44-49EF-9129-D055D876B1A4}" type="slidenum">
              <a:rPr lang="en-US" smtClean="0"/>
              <a:t>24</a:t>
            </a:fld>
            <a:endParaRPr lang="en-US"/>
          </a:p>
        </p:txBody>
      </p:sp>
    </p:spTree>
    <p:extLst>
      <p:ext uri="{BB962C8B-B14F-4D97-AF65-F5344CB8AC3E}">
        <p14:creationId xmlns:p14="http://schemas.microsoft.com/office/powerpoint/2010/main" val="984857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All-Trip</a:t>
            </a:r>
          </a:p>
          <a:p>
            <a:r>
              <a:rPr lang="en-US" dirty="0" smtClean="0"/>
              <a:t>With All-Trip Certification, you are eligible to use A D A paratransit for all trips within the service area served by fixed route. The basis for an All-Trip determination is as follows. The condition preventing you from functionally using fixed route in any capacity is unlikely to improve and there is strong evidence that your inability to use fixed route will not change. Your certification will expire every three years and you will be required to renew it. We will have you fill out a simple form to make sure we have accurate information about you, such as your phone number, address, designees, and travel needs.</a:t>
            </a:r>
          </a:p>
          <a:p>
            <a:endParaRPr lang="en-US" dirty="0" smtClean="0"/>
          </a:p>
          <a:p>
            <a:r>
              <a:rPr lang="en-US" sz="1200" kern="1200" dirty="0" smtClean="0">
                <a:solidFill>
                  <a:schemeClr val="tx1"/>
                </a:solidFill>
                <a:effectLst/>
                <a:latin typeface="+mn-lt"/>
                <a:ea typeface="+mn-ea"/>
                <a:cs typeface="+mn-cs"/>
              </a:rPr>
              <a:t>4.2. Conditional</a:t>
            </a:r>
          </a:p>
          <a:p>
            <a:r>
              <a:rPr lang="en-US" sz="1200" kern="1200" dirty="0" smtClean="0">
                <a:solidFill>
                  <a:schemeClr val="tx1"/>
                </a:solidFill>
                <a:effectLst/>
                <a:latin typeface="+mn-lt"/>
                <a:ea typeface="+mn-ea"/>
                <a:cs typeface="+mn-cs"/>
              </a:rPr>
              <a:t>With Conditional Certification, you can use A D A paratransit for some trips, but not others, depending on your disabilities, the availability of accessible fixed-route service, and the barriers to reaching it.</a:t>
            </a:r>
          </a:p>
          <a:p>
            <a:r>
              <a:rPr lang="en-US" sz="1200" kern="1200" dirty="0" smtClean="0">
                <a:solidFill>
                  <a:schemeClr val="tx1"/>
                </a:solidFill>
                <a:effectLst/>
                <a:latin typeface="+mn-lt"/>
                <a:ea typeface="+mn-ea"/>
                <a:cs typeface="+mn-cs"/>
              </a:rPr>
              <a:t>You can use paratransit under the conditions where your disability prevents you from using fixed route service. As a result of your application or recertification and functional assessment, we determined that you are able to use fixed route bus service under certain conditions and are eligible to use paratransit when you are not able to use fixed route buses. We will provide you with a description of the conditions under which you can use paratransit as well as the basis for our determination.</a:t>
            </a:r>
          </a:p>
          <a:p>
            <a:endParaRPr lang="en-US" dirty="0"/>
          </a:p>
        </p:txBody>
      </p:sp>
      <p:sp>
        <p:nvSpPr>
          <p:cNvPr id="4" name="Slide Number Placeholder 3"/>
          <p:cNvSpPr>
            <a:spLocks noGrp="1"/>
          </p:cNvSpPr>
          <p:nvPr>
            <p:ph type="sldNum" sz="quarter" idx="10"/>
          </p:nvPr>
        </p:nvSpPr>
        <p:spPr/>
        <p:txBody>
          <a:bodyPr/>
          <a:lstStyle/>
          <a:p>
            <a:fld id="{8287858B-0C44-49EF-9129-D055D876B1A4}" type="slidenum">
              <a:rPr lang="en-US" smtClean="0"/>
              <a:t>25</a:t>
            </a:fld>
            <a:endParaRPr lang="en-US"/>
          </a:p>
        </p:txBody>
      </p:sp>
    </p:spTree>
    <p:extLst>
      <p:ext uri="{BB962C8B-B14F-4D97-AF65-F5344CB8AC3E}">
        <p14:creationId xmlns:p14="http://schemas.microsoft.com/office/powerpoint/2010/main" val="3528595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All-Trip</a:t>
            </a:r>
          </a:p>
          <a:p>
            <a:r>
              <a:rPr lang="en-US" dirty="0" smtClean="0"/>
              <a:t>With All-Trip Certification, you are eligible to use A D A paratransit for all trips within the service area served by fixed route. The basis for an All-Trip determination is as follows. The condition preventing you from functionally using fixed route in any capacity is unlikely to improve and there is strong evidence that your inability to use fixed route will not change. Your certification will expire every three years and you will be required to renew it. We will have you fill out a simple form to make sure we have accurate information about you, such as your phone number, address, designees, and travel needs.</a:t>
            </a:r>
          </a:p>
          <a:p>
            <a:endParaRPr lang="en-US" dirty="0" smtClean="0"/>
          </a:p>
          <a:p>
            <a:r>
              <a:rPr lang="en-US" sz="1200" kern="1200" dirty="0" smtClean="0">
                <a:solidFill>
                  <a:schemeClr val="tx1"/>
                </a:solidFill>
                <a:effectLst/>
                <a:latin typeface="+mn-lt"/>
                <a:ea typeface="+mn-ea"/>
                <a:cs typeface="+mn-cs"/>
              </a:rPr>
              <a:t>4.2. Conditional</a:t>
            </a:r>
          </a:p>
          <a:p>
            <a:r>
              <a:rPr lang="en-US" sz="1200" kern="1200" dirty="0" smtClean="0">
                <a:solidFill>
                  <a:schemeClr val="tx1"/>
                </a:solidFill>
                <a:effectLst/>
                <a:latin typeface="+mn-lt"/>
                <a:ea typeface="+mn-ea"/>
                <a:cs typeface="+mn-cs"/>
              </a:rPr>
              <a:t>With Conditional Certification, you can use A D A paratransit for some trips, but not others, depending on your disabilities, the availability of accessible fixed-route service, and the barriers to reaching it.</a:t>
            </a:r>
          </a:p>
          <a:p>
            <a:r>
              <a:rPr lang="en-US" sz="1200" kern="1200" dirty="0" smtClean="0">
                <a:solidFill>
                  <a:schemeClr val="tx1"/>
                </a:solidFill>
                <a:effectLst/>
                <a:latin typeface="+mn-lt"/>
                <a:ea typeface="+mn-ea"/>
                <a:cs typeface="+mn-cs"/>
              </a:rPr>
              <a:t>You can use paratransit under the conditions where your disability prevents you from using fixed route service. As a result of your application or recertification and functional assessment, we determined that you are able to use fixed route bus service under certain conditions and are eligible to use paratransit when you are not able to use fixed route buses. We will provide you with a description of the conditions under which you can use paratransit as well as the basis for our determination.</a:t>
            </a:r>
          </a:p>
          <a:p>
            <a:endParaRPr lang="en-US" dirty="0"/>
          </a:p>
        </p:txBody>
      </p:sp>
      <p:sp>
        <p:nvSpPr>
          <p:cNvPr id="4" name="Slide Number Placeholder 3"/>
          <p:cNvSpPr>
            <a:spLocks noGrp="1"/>
          </p:cNvSpPr>
          <p:nvPr>
            <p:ph type="sldNum" sz="quarter" idx="10"/>
          </p:nvPr>
        </p:nvSpPr>
        <p:spPr/>
        <p:txBody>
          <a:bodyPr/>
          <a:lstStyle/>
          <a:p>
            <a:fld id="{8287858B-0C44-49EF-9129-D055D876B1A4}" type="slidenum">
              <a:rPr lang="en-US" smtClean="0"/>
              <a:t>26</a:t>
            </a:fld>
            <a:endParaRPr lang="en-US"/>
          </a:p>
        </p:txBody>
      </p:sp>
    </p:spTree>
    <p:extLst>
      <p:ext uri="{BB962C8B-B14F-4D97-AF65-F5344CB8AC3E}">
        <p14:creationId xmlns:p14="http://schemas.microsoft.com/office/powerpoint/2010/main" val="3912384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All-Trip</a:t>
            </a:r>
          </a:p>
          <a:p>
            <a:r>
              <a:rPr lang="en-US" dirty="0" smtClean="0"/>
              <a:t>With All-Trip Certification, you are eligible to use A D A paratransit for all trips within the service area served by fixed route. The basis for an All-Trip determination is as follows. The condition preventing you from functionally using fixed route in any capacity is unlikely to improve and there is strong evidence that your inability to use fixed route will not change. Your certification will expire every three years and you will be required to renew it. We will have you fill out a simple form to make sure we have accurate information about you, such as your phone number, address, designees, and travel needs.</a:t>
            </a:r>
          </a:p>
          <a:p>
            <a:endParaRPr lang="en-US" dirty="0" smtClean="0"/>
          </a:p>
          <a:p>
            <a:r>
              <a:rPr lang="en-US" sz="1200" kern="1200" dirty="0" smtClean="0">
                <a:solidFill>
                  <a:schemeClr val="tx1"/>
                </a:solidFill>
                <a:effectLst/>
                <a:latin typeface="+mn-lt"/>
                <a:ea typeface="+mn-ea"/>
                <a:cs typeface="+mn-cs"/>
              </a:rPr>
              <a:t>4.2. Conditional</a:t>
            </a:r>
          </a:p>
          <a:p>
            <a:r>
              <a:rPr lang="en-US" sz="1200" kern="1200" dirty="0" smtClean="0">
                <a:solidFill>
                  <a:schemeClr val="tx1"/>
                </a:solidFill>
                <a:effectLst/>
                <a:latin typeface="+mn-lt"/>
                <a:ea typeface="+mn-ea"/>
                <a:cs typeface="+mn-cs"/>
              </a:rPr>
              <a:t>With Conditional Certification, you can use A D A paratransit for some trips, but not others, depending on your disabilities, the availability of accessible fixed-route service, and the barriers to reaching it.</a:t>
            </a:r>
          </a:p>
          <a:p>
            <a:r>
              <a:rPr lang="en-US" sz="1200" kern="1200" dirty="0" smtClean="0">
                <a:solidFill>
                  <a:schemeClr val="tx1"/>
                </a:solidFill>
                <a:effectLst/>
                <a:latin typeface="+mn-lt"/>
                <a:ea typeface="+mn-ea"/>
                <a:cs typeface="+mn-cs"/>
              </a:rPr>
              <a:t>You can use paratransit under the conditions where your disability prevents you from using fixed route service. As a result of your application or recertification and functional assessment, we determined that you are able to use fixed route bus service under certain conditions and are eligible to use paratransit when you are not able to use fixed route buses. We will provide you with a description of the conditions under which you can use paratransit as well as the basis for our determination.</a:t>
            </a:r>
          </a:p>
          <a:p>
            <a:endParaRPr lang="en-US" dirty="0"/>
          </a:p>
        </p:txBody>
      </p:sp>
      <p:sp>
        <p:nvSpPr>
          <p:cNvPr id="4" name="Slide Number Placeholder 3"/>
          <p:cNvSpPr>
            <a:spLocks noGrp="1"/>
          </p:cNvSpPr>
          <p:nvPr>
            <p:ph type="sldNum" sz="quarter" idx="10"/>
          </p:nvPr>
        </p:nvSpPr>
        <p:spPr/>
        <p:txBody>
          <a:bodyPr/>
          <a:lstStyle/>
          <a:p>
            <a:fld id="{8287858B-0C44-49EF-9129-D055D876B1A4}" type="slidenum">
              <a:rPr lang="en-US" smtClean="0"/>
              <a:t>27</a:t>
            </a:fld>
            <a:endParaRPr lang="en-US"/>
          </a:p>
        </p:txBody>
      </p:sp>
    </p:spTree>
    <p:extLst>
      <p:ext uri="{BB962C8B-B14F-4D97-AF65-F5344CB8AC3E}">
        <p14:creationId xmlns:p14="http://schemas.microsoft.com/office/powerpoint/2010/main" val="1306490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7858B-0C44-49EF-9129-D055D876B1A4}" type="slidenum">
              <a:rPr lang="en-US" smtClean="0"/>
              <a:t>28</a:t>
            </a:fld>
            <a:endParaRPr lang="en-US"/>
          </a:p>
        </p:txBody>
      </p:sp>
    </p:spTree>
    <p:extLst>
      <p:ext uri="{BB962C8B-B14F-4D97-AF65-F5344CB8AC3E}">
        <p14:creationId xmlns:p14="http://schemas.microsoft.com/office/powerpoint/2010/main" val="4087625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7858B-0C44-49EF-9129-D055D876B1A4}" type="slidenum">
              <a:rPr lang="en-US" smtClean="0"/>
              <a:t>29</a:t>
            </a:fld>
            <a:endParaRPr lang="en-US"/>
          </a:p>
        </p:txBody>
      </p:sp>
    </p:spTree>
    <p:extLst>
      <p:ext uri="{BB962C8B-B14F-4D97-AF65-F5344CB8AC3E}">
        <p14:creationId xmlns:p14="http://schemas.microsoft.com/office/powerpoint/2010/main" val="3184200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7858B-0C44-49EF-9129-D055D876B1A4}" type="slidenum">
              <a:rPr lang="en-US" smtClean="0"/>
              <a:t>32</a:t>
            </a:fld>
            <a:endParaRPr lang="en-US"/>
          </a:p>
        </p:txBody>
      </p:sp>
    </p:spTree>
    <p:extLst>
      <p:ext uri="{BB962C8B-B14F-4D97-AF65-F5344CB8AC3E}">
        <p14:creationId xmlns:p14="http://schemas.microsoft.com/office/powerpoint/2010/main" val="388740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these sessions is to give you information about the major changes due to Reimagine</a:t>
            </a:r>
            <a:r>
              <a:rPr lang="en-US" baseline="0" dirty="0" smtClean="0"/>
              <a:t> and also to prepare you for the proposed policy changes to the Paratransit Plan.</a:t>
            </a:r>
          </a:p>
          <a:p>
            <a:r>
              <a:rPr lang="en-US" baseline="0" dirty="0" smtClean="0"/>
              <a:t>This not a public hearing. You can offer input and comments during this session but it is not part of the formal process for receiving comments. We will give you details about the public hearing and comment process during this session.</a:t>
            </a:r>
          </a:p>
          <a:p>
            <a:endParaRPr lang="en-US" baseline="0" dirty="0" smtClean="0"/>
          </a:p>
          <a:p>
            <a:r>
              <a:rPr lang="en-US" baseline="0" dirty="0" smtClean="0"/>
              <a:t>We have a lot of information to cover. Every few slides, we will pause to make sure everyone is in synch and provide opportunities to ask questions. If we haven’t addressed a topic you are interested in, please hold your question until the end of the session so we can cover the agenda topics first.</a:t>
            </a:r>
            <a:endParaRPr lang="en-US" dirty="0"/>
          </a:p>
        </p:txBody>
      </p:sp>
      <p:sp>
        <p:nvSpPr>
          <p:cNvPr id="4" name="Slide Number Placeholder 3"/>
          <p:cNvSpPr>
            <a:spLocks noGrp="1"/>
          </p:cNvSpPr>
          <p:nvPr>
            <p:ph type="sldNum" sz="quarter" idx="10"/>
          </p:nvPr>
        </p:nvSpPr>
        <p:spPr/>
        <p:txBody>
          <a:bodyPr/>
          <a:lstStyle/>
          <a:p>
            <a:fld id="{8287858B-0C44-49EF-9129-D055D876B1A4}" type="slidenum">
              <a:rPr lang="en-US" smtClean="0"/>
              <a:t>3</a:t>
            </a:fld>
            <a:endParaRPr lang="en-US"/>
          </a:p>
        </p:txBody>
      </p:sp>
    </p:spTree>
    <p:extLst>
      <p:ext uri="{BB962C8B-B14F-4D97-AF65-F5344CB8AC3E}">
        <p14:creationId xmlns:p14="http://schemas.microsoft.com/office/powerpoint/2010/main" val="127925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crafting the Americans with Disabilities Act (ADA), Congress recognized that even when a fixed route transit system is fully accessible, there will be some individuals whose disabilities prevent them from using the system. Congress therefore created a “safety net” to ensure that these individuals have transportation available to them on the same basis as individuals using fixed route systems.</a:t>
            </a:r>
          </a:p>
          <a:p>
            <a:r>
              <a:rPr lang="en-US" sz="1200" b="0" i="1" u="none" strike="noStrike" kern="1200" baseline="0" dirty="0" smtClean="0">
                <a:solidFill>
                  <a:schemeClr val="tx1"/>
                </a:solidFill>
                <a:latin typeface="+mn-lt"/>
                <a:ea typeface="+mn-ea"/>
                <a:cs typeface="+mn-cs"/>
              </a:rPr>
              <a:t>Paratransit </a:t>
            </a:r>
            <a:r>
              <a:rPr lang="en-US" sz="1200" b="0" i="0" u="none" strike="noStrike" kern="1200" baseline="0" dirty="0" smtClean="0">
                <a:solidFill>
                  <a:schemeClr val="tx1"/>
                </a:solidFill>
                <a:latin typeface="+mn-lt"/>
                <a:ea typeface="+mn-ea"/>
                <a:cs typeface="+mn-cs"/>
              </a:rPr>
              <a:t>means comparable transportation service required by the ADA for individuals with disabilities who are unable to use fixed route transportation systems.</a:t>
            </a:r>
          </a:p>
          <a:p>
            <a:r>
              <a:rPr lang="en-US" sz="1200" b="0" i="0" u="none" strike="noStrike" kern="1200" baseline="0" dirty="0" smtClean="0">
                <a:solidFill>
                  <a:schemeClr val="tx1"/>
                </a:solidFill>
                <a:latin typeface="+mn-lt"/>
                <a:ea typeface="+mn-ea"/>
                <a:cs typeface="+mn-cs"/>
              </a:rPr>
              <a:t>You will hear the expression “complementary” paratransit in the ADA regulations. The term means that the paratransit service acts to complete the whole transportation system.</a:t>
            </a:r>
          </a:p>
          <a:p>
            <a:endParaRPr lang="en-US" dirty="0" smtClean="0"/>
          </a:p>
        </p:txBody>
      </p:sp>
      <p:sp>
        <p:nvSpPr>
          <p:cNvPr id="4" name="Slide Number Placeholder 3"/>
          <p:cNvSpPr>
            <a:spLocks noGrp="1"/>
          </p:cNvSpPr>
          <p:nvPr>
            <p:ph type="sldNum" sz="quarter" idx="10"/>
          </p:nvPr>
        </p:nvSpPr>
        <p:spPr/>
        <p:txBody>
          <a:bodyPr/>
          <a:lstStyle/>
          <a:p>
            <a:fld id="{8287858B-0C44-49EF-9129-D055D876B1A4}" type="slidenum">
              <a:rPr lang="en-US" smtClean="0"/>
              <a:t>4</a:t>
            </a:fld>
            <a:endParaRPr lang="en-US"/>
          </a:p>
        </p:txBody>
      </p:sp>
    </p:spTree>
    <p:extLst>
      <p:ext uri="{BB962C8B-B14F-4D97-AF65-F5344CB8AC3E}">
        <p14:creationId xmlns:p14="http://schemas.microsoft.com/office/powerpoint/2010/main" val="65826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Imagine a bed – it has a frame and a mattress and maybe a head-board or footboard. It has structure to support a person. </a:t>
            </a:r>
          </a:p>
          <a:p>
            <a:r>
              <a:rPr lang="en-US" sz="1200" b="0" i="0" u="none" strike="noStrike" kern="1200" baseline="0" dirty="0" smtClean="0">
                <a:solidFill>
                  <a:schemeClr val="tx1"/>
                </a:solidFill>
                <a:latin typeface="+mn-lt"/>
                <a:ea typeface="+mn-ea"/>
                <a:cs typeface="+mn-cs"/>
              </a:rPr>
              <a:t>Fixed route is like that bed; it has a set structure that creates the foundation of the system to support people’s transportation needs.</a:t>
            </a:r>
          </a:p>
          <a:p>
            <a:r>
              <a:rPr lang="en-US" sz="1200" b="0" i="0" u="none" strike="noStrike" kern="1200" baseline="0" dirty="0" smtClean="0">
                <a:solidFill>
                  <a:schemeClr val="tx1"/>
                </a:solidFill>
                <a:latin typeface="+mn-lt"/>
                <a:ea typeface="+mn-ea"/>
                <a:cs typeface="+mn-cs"/>
              </a:rPr>
              <a:t>Paratransit is like a blanket or comforter that spreads out over the top of the bed. Paratransit service sort of lays over the top of the fixed route structure.</a:t>
            </a:r>
          </a:p>
          <a:p>
            <a:endParaRPr lang="en-US" dirty="0" smtClean="0"/>
          </a:p>
        </p:txBody>
      </p:sp>
      <p:sp>
        <p:nvSpPr>
          <p:cNvPr id="4" name="Slide Number Placeholder 3"/>
          <p:cNvSpPr>
            <a:spLocks noGrp="1"/>
          </p:cNvSpPr>
          <p:nvPr>
            <p:ph type="sldNum" sz="quarter" idx="10"/>
          </p:nvPr>
        </p:nvSpPr>
        <p:spPr/>
        <p:txBody>
          <a:bodyPr/>
          <a:lstStyle/>
          <a:p>
            <a:fld id="{8287858B-0C44-49EF-9129-D055D876B1A4}" type="slidenum">
              <a:rPr lang="en-US" smtClean="0"/>
              <a:t>5</a:t>
            </a:fld>
            <a:endParaRPr lang="en-US"/>
          </a:p>
        </p:txBody>
      </p:sp>
    </p:spTree>
    <p:extLst>
      <p:ext uri="{BB962C8B-B14F-4D97-AF65-F5344CB8AC3E}">
        <p14:creationId xmlns:p14="http://schemas.microsoft.com/office/powerpoint/2010/main" val="380140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Paratransit is public transportation. It</a:t>
            </a:r>
            <a:r>
              <a:rPr lang="en-US" baseline="0" dirty="0" smtClean="0"/>
              <a:t> is not covered by medical insurance benefits. Just like fixed route, it costs a fare to ride.. The DOT ADA regulations allow agencies to charge up to twice the fare charged for fixed route service for the basic complementary paratransit service, and can determine any amount for any supplemental paratransit service.</a:t>
            </a:r>
          </a:p>
          <a:p>
            <a:r>
              <a:rPr lang="en-US" sz="1200" b="0" i="0" u="none" strike="noStrike" kern="1200" baseline="0" dirty="0" smtClean="0">
                <a:solidFill>
                  <a:schemeClr val="tx1"/>
                </a:solidFill>
                <a:latin typeface="+mn-lt"/>
                <a:ea typeface="+mn-ea"/>
                <a:cs typeface="+mn-cs"/>
              </a:rPr>
              <a:t> People must apply for eligibility. Eligibility is not solely based on a person’s use of a mobility device or specific diagnosis. It is based on whether or not their disability prevents them from using the accessible fixed route buses, routes, and stop locations for all or some of their trips.</a:t>
            </a:r>
          </a:p>
          <a:p>
            <a:r>
              <a:rPr lang="en-US" sz="1200" b="0" i="0" u="none" strike="noStrike" kern="1200" baseline="0" dirty="0" smtClean="0">
                <a:solidFill>
                  <a:schemeClr val="tx1"/>
                </a:solidFill>
                <a:latin typeface="+mn-lt"/>
                <a:ea typeface="+mn-ea"/>
                <a:cs typeface="+mn-cs"/>
              </a:rPr>
              <a:t>Customers can take trips for whatever purpose they need – not just for trips to medical appointments. However, RTS Access may not be the best option for people traveling in stretchers.</a:t>
            </a:r>
          </a:p>
          <a:p>
            <a:r>
              <a:rPr lang="en-US" sz="1200" b="0" i="0" u="none" strike="noStrike" kern="1200" baseline="0" dirty="0" smtClean="0">
                <a:solidFill>
                  <a:schemeClr val="tx1"/>
                </a:solidFill>
                <a:latin typeface="+mn-lt"/>
                <a:ea typeface="+mn-ea"/>
                <a:cs typeface="+mn-cs"/>
              </a:rPr>
              <a:t>RTS Access Bus Operators cannot provide the same assistance with life functions as a Personal Attendant. The Bus Operators are limited to actions such as offering their arm to assist someone with balance as they walk, guiding or pushing a wheelchair along a clear paved path, and ringing an external doorbell or opening/closing an external door, and carrying a few small items.</a:t>
            </a:r>
          </a:p>
          <a:p>
            <a:r>
              <a:rPr lang="en-US" sz="1200" b="0" i="0" u="none" strike="noStrike" kern="1200" baseline="0" dirty="0" smtClean="0">
                <a:solidFill>
                  <a:schemeClr val="tx1"/>
                </a:solidFill>
                <a:latin typeface="+mn-lt"/>
                <a:ea typeface="+mn-ea"/>
                <a:cs typeface="+mn-cs"/>
              </a:rPr>
              <a:t>Paratransit is not identical to fixed route because people need to call and reserve their rides. They also are accountable for using those reserved trips. Paratransit buses will operate within a set distance around a fixed route; so the buses can come to a curb in safe location near a person’s home or a specific facility. </a:t>
            </a:r>
          </a:p>
          <a:p>
            <a:r>
              <a:rPr lang="en-US" sz="1200" b="0" i="0" u="none" strike="noStrike" kern="1200" baseline="0" dirty="0" smtClean="0">
                <a:solidFill>
                  <a:schemeClr val="tx1"/>
                </a:solidFill>
                <a:latin typeface="+mn-lt"/>
                <a:ea typeface="+mn-ea"/>
                <a:cs typeface="+mn-cs"/>
              </a:rPr>
              <a:t>RTS Access provides door to door as a reasonable modification (when requested by the customer when they reserve the trip, at the time of the trip, or when they apply or recertify for eligibility)</a:t>
            </a:r>
          </a:p>
          <a:p>
            <a:r>
              <a:rPr lang="en-US" sz="1200" b="0" i="0" u="none" strike="noStrike" kern="1200" baseline="0" dirty="0" smtClean="0">
                <a:solidFill>
                  <a:schemeClr val="tx1"/>
                </a:solidFill>
                <a:latin typeface="+mn-lt"/>
                <a:ea typeface="+mn-ea"/>
                <a:cs typeface="+mn-cs"/>
              </a:rPr>
              <a:t>Not door-through-door (RTS Access Bus Operators cannot assist a person beyond the entrance – cannot go through the door into the dwelling or facility.</a:t>
            </a:r>
          </a:p>
          <a:p>
            <a:endParaRPr lang="en-US" dirty="0" smtClean="0"/>
          </a:p>
        </p:txBody>
      </p:sp>
      <p:sp>
        <p:nvSpPr>
          <p:cNvPr id="4" name="Slide Number Placeholder 3"/>
          <p:cNvSpPr>
            <a:spLocks noGrp="1"/>
          </p:cNvSpPr>
          <p:nvPr>
            <p:ph type="sldNum" sz="quarter" idx="10"/>
          </p:nvPr>
        </p:nvSpPr>
        <p:spPr/>
        <p:txBody>
          <a:bodyPr/>
          <a:lstStyle/>
          <a:p>
            <a:fld id="{8287858B-0C44-49EF-9129-D055D876B1A4}" type="slidenum">
              <a:rPr lang="en-US" smtClean="0"/>
              <a:t>6</a:t>
            </a:fld>
            <a:endParaRPr lang="en-US"/>
          </a:p>
        </p:txBody>
      </p:sp>
    </p:spTree>
    <p:extLst>
      <p:ext uri="{BB962C8B-B14F-4D97-AF65-F5344CB8AC3E}">
        <p14:creationId xmlns:p14="http://schemas.microsoft.com/office/powerpoint/2010/main" val="939834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Paratransit Plan</a:t>
            </a:r>
            <a:r>
              <a:rPr lang="en-US" baseline="0" dirty="0" smtClean="0"/>
              <a:t> is a formal, written comparison of fixed route and paratransit service.</a:t>
            </a:r>
          </a:p>
          <a:p>
            <a:r>
              <a:rPr lang="en-US" baseline="0" dirty="0" smtClean="0"/>
              <a:t>The plan also is a comprehensive collection of operational policies and procedures for RTS Access and paratransit eligible customers.</a:t>
            </a:r>
          </a:p>
          <a:p>
            <a:r>
              <a:rPr lang="en-US" baseline="0" dirty="0" smtClean="0"/>
              <a:t>The plan uses specific service criteria, set forth by the U.S. Department of Transportation ADA regulations, to identify how RTS Access service is comparable to RTS fixed route service.</a:t>
            </a:r>
            <a:endParaRPr lang="en-US" dirty="0"/>
          </a:p>
        </p:txBody>
      </p:sp>
      <p:sp>
        <p:nvSpPr>
          <p:cNvPr id="4" name="Slide Number Placeholder 3"/>
          <p:cNvSpPr>
            <a:spLocks noGrp="1"/>
          </p:cNvSpPr>
          <p:nvPr>
            <p:ph type="sldNum" sz="quarter" idx="10"/>
          </p:nvPr>
        </p:nvSpPr>
        <p:spPr/>
        <p:txBody>
          <a:bodyPr/>
          <a:lstStyle/>
          <a:p>
            <a:fld id="{8287858B-0C44-49EF-9129-D055D876B1A4}" type="slidenum">
              <a:rPr lang="en-US" smtClean="0"/>
              <a:t>7</a:t>
            </a:fld>
            <a:endParaRPr lang="en-US"/>
          </a:p>
        </p:txBody>
      </p:sp>
    </p:spTree>
    <p:extLst>
      <p:ext uri="{BB962C8B-B14F-4D97-AF65-F5344CB8AC3E}">
        <p14:creationId xmlns:p14="http://schemas.microsoft.com/office/powerpoint/2010/main" val="2326376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7858B-0C44-49EF-9129-D055D876B1A4}" type="slidenum">
              <a:rPr lang="en-US" smtClean="0"/>
              <a:t>8</a:t>
            </a:fld>
            <a:endParaRPr lang="en-US"/>
          </a:p>
        </p:txBody>
      </p:sp>
    </p:spTree>
    <p:extLst>
      <p:ext uri="{BB962C8B-B14F-4D97-AF65-F5344CB8AC3E}">
        <p14:creationId xmlns:p14="http://schemas.microsoft.com/office/powerpoint/2010/main" val="966394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Reimagine</a:t>
            </a:r>
            <a:r>
              <a:rPr lang="en-US" baseline="0" dirty="0" smtClean="0"/>
              <a:t> RTS</a:t>
            </a:r>
          </a:p>
          <a:p>
            <a:pPr marL="685800" lvl="1" indent="-228600">
              <a:buFont typeface="+mj-lt"/>
              <a:buAutoNum type="alphaLcPeriod"/>
            </a:pPr>
            <a:r>
              <a:rPr lang="en-US" baseline="0" dirty="0" smtClean="0"/>
              <a:t>The new fixed route system changes the routes, the service area, and the hours of service (“service span”)</a:t>
            </a:r>
          </a:p>
          <a:p>
            <a:pPr marL="685800" lvl="1" indent="-228600">
              <a:buFont typeface="+mj-lt"/>
              <a:buAutoNum type="alphaLcPeriod"/>
            </a:pPr>
            <a:r>
              <a:rPr lang="en-US" baseline="0" dirty="0" smtClean="0"/>
              <a:t>Paratransit serves people with disabilities who cannot use fixed route service for some or all of their trips. Key criteria and characteristics of paratransit are based on the fixed route structure. So as the fixed route geographic area and service span changes, so too will the geographic area and service span change to become a comparable version of the fixed route.</a:t>
            </a:r>
          </a:p>
          <a:p>
            <a:pPr marL="228600" lvl="0" indent="-228600">
              <a:buFont typeface="+mj-lt"/>
              <a:buAutoNum type="arabicPeriod"/>
            </a:pPr>
            <a:r>
              <a:rPr lang="en-US" baseline="0" dirty="0" smtClean="0"/>
              <a:t>New Director of Paratransit – Jamie Mott</a:t>
            </a:r>
          </a:p>
          <a:p>
            <a:pPr marL="685800" lvl="1" indent="-228600">
              <a:buFont typeface="+mj-lt"/>
              <a:buAutoNum type="alphaLcPeriod"/>
            </a:pPr>
            <a:r>
              <a:rPr lang="en-US" baseline="0" dirty="0" smtClean="0"/>
              <a:t>I took over as the Director in June of 2018. I previously was the Regional Manager for RTS service in Genesee and Orleans counties.</a:t>
            </a:r>
          </a:p>
          <a:p>
            <a:pPr marL="685800" lvl="1" indent="-228600">
              <a:buFont typeface="+mj-lt"/>
              <a:buAutoNum type="alphaLcPeriod"/>
            </a:pPr>
            <a:r>
              <a:rPr lang="en-US" baseline="0" dirty="0" smtClean="0"/>
              <a:t>Our staff and fleet are small but play an important role in the community. It is vital for us to be as efficient as possible so we can focus energy and attention on providing paratransit service that is consistent for customers and compliant with FTA and ADA laws. I’ve used data about our ridership and trips, the expertise of my staff, and the input the community gave us back in November 2017 to make adjustments to our policies and procedures so that we can best achieve efficiency, compliance, and consistency. Making our policies realistic, feasible, and available means that we can all work together better because everyone can realistically understand and carry out the expectations. </a:t>
            </a:r>
          </a:p>
          <a:p>
            <a:pPr marL="685800" lvl="1" indent="-228600">
              <a:buFont typeface="+mj-lt"/>
              <a:buAutoNum type="alphaLcPeriod"/>
            </a:pPr>
            <a:endParaRPr lang="en-US" dirty="0"/>
          </a:p>
        </p:txBody>
      </p:sp>
      <p:sp>
        <p:nvSpPr>
          <p:cNvPr id="4" name="Slide Number Placeholder 3"/>
          <p:cNvSpPr>
            <a:spLocks noGrp="1"/>
          </p:cNvSpPr>
          <p:nvPr>
            <p:ph type="sldNum" sz="quarter" idx="10"/>
          </p:nvPr>
        </p:nvSpPr>
        <p:spPr/>
        <p:txBody>
          <a:bodyPr/>
          <a:lstStyle/>
          <a:p>
            <a:fld id="{8287858B-0C44-49EF-9129-D055D876B1A4}" type="slidenum">
              <a:rPr lang="en-US" smtClean="0"/>
              <a:t>9</a:t>
            </a:fld>
            <a:endParaRPr lang="en-US"/>
          </a:p>
        </p:txBody>
      </p:sp>
    </p:spTree>
    <p:extLst>
      <p:ext uri="{BB962C8B-B14F-4D97-AF65-F5344CB8AC3E}">
        <p14:creationId xmlns:p14="http://schemas.microsoft.com/office/powerpoint/2010/main" val="389659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1" y="0"/>
            <a:ext cx="9131318" cy="6858000"/>
          </a:xfrm>
          <a:prstGeom prst="rect">
            <a:avLst/>
          </a:prstGeom>
        </p:spPr>
      </p:pic>
      <p:sp>
        <p:nvSpPr>
          <p:cNvPr id="4" name="Subtitle 2"/>
          <p:cNvSpPr txBox="1">
            <a:spLocks/>
          </p:cNvSpPr>
          <p:nvPr userDrawn="1"/>
        </p:nvSpPr>
        <p:spPr bwMode="auto">
          <a:xfrm>
            <a:off x="1371600" y="3908425"/>
            <a:ext cx="6400800" cy="1752600"/>
          </a:xfrm>
          <a:prstGeom prst="rect">
            <a:avLst/>
          </a:prstGeom>
          <a:noFill/>
          <a:ln w="9525">
            <a:noFill/>
            <a:miter lim="800000"/>
            <a:headEnd/>
            <a:tailEnd/>
          </a:ln>
        </p:spPr>
        <p:txBody>
          <a:bodyPr/>
          <a:lstStyle/>
          <a:p>
            <a:pPr algn="ctr">
              <a:spcBef>
                <a:spcPct val="20000"/>
              </a:spcBef>
              <a:buFont typeface="Arial" charset="0"/>
              <a:buNone/>
              <a:defRPr/>
            </a:pPr>
            <a:r>
              <a:rPr lang="en-US" sz="3200" dirty="0">
                <a:solidFill>
                  <a:schemeClr val="bg1"/>
                </a:solidFill>
                <a:ea typeface="Arial" charset="0"/>
                <a:cs typeface="Arial" charset="0"/>
              </a:rPr>
              <a:t>Date Goes Here</a:t>
            </a:r>
          </a:p>
        </p:txBody>
      </p:sp>
      <p:pic>
        <p:nvPicPr>
          <p:cNvPr id="6"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0150" y="3522663"/>
            <a:ext cx="415925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41" y="-117473"/>
            <a:ext cx="9144000" cy="3572310"/>
          </a:xfrm>
          <a:prstGeom prst="rect">
            <a:avLst/>
          </a:prstGeom>
        </p:spPr>
      </p:pic>
      <p:sp>
        <p:nvSpPr>
          <p:cNvPr id="2" name="Title 1"/>
          <p:cNvSpPr>
            <a:spLocks noGrp="1"/>
          </p:cNvSpPr>
          <p:nvPr>
            <p:ph type="ctrTitle"/>
          </p:nvPr>
        </p:nvSpPr>
        <p:spPr>
          <a:xfrm>
            <a:off x="774700" y="1946275"/>
            <a:ext cx="7772400" cy="1470025"/>
          </a:xfrm>
        </p:spPr>
        <p:txBody>
          <a:bodyPr/>
          <a:lstStyle>
            <a:lvl1pPr algn="ctr">
              <a:defRPr sz="4400" baseline="0">
                <a:solidFill>
                  <a:srgbClr val="005896"/>
                </a:solidFill>
                <a:latin typeface="Arial"/>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2470150" y="3522663"/>
            <a:ext cx="4159250" cy="690562"/>
          </a:xfrm>
        </p:spPr>
        <p:txBody>
          <a:bodyPr>
            <a:noAutofit/>
          </a:bodyPr>
          <a:lstStyle>
            <a:lvl1pPr>
              <a:buNone/>
              <a:defRPr sz="3200" b="0" i="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2342223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4pPr>
              <a:defRPr>
                <a:latin typeface="Aria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9947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82800"/>
            <a:ext cx="4038600" cy="4525963"/>
          </a:xfrm>
        </p:spPr>
        <p:txBody>
          <a:bodyPr/>
          <a:lstStyle>
            <a:lvl1pPr>
              <a:defRPr sz="1600"/>
            </a:lvl1pPr>
            <a:lvl2pPr>
              <a:defRPr sz="1600"/>
            </a:lvl2pPr>
            <a:lvl3pPr>
              <a:defRPr sz="1600"/>
            </a:lvl3pPr>
            <a:lvl4pPr>
              <a:defRPr sz="1600">
                <a:latin typeface="Arial"/>
              </a:defRPr>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82800"/>
            <a:ext cx="4038600" cy="4525963"/>
          </a:xfrm>
        </p:spPr>
        <p:txBody>
          <a:bodyPr/>
          <a:lstStyle>
            <a:lvl1pPr>
              <a:defRPr sz="1600"/>
            </a:lvl1pPr>
            <a:lvl2pPr>
              <a:defRPr sz="1600"/>
            </a:lvl2pPr>
            <a:lvl3pPr>
              <a:defRPr sz="1600"/>
            </a:lvl3pPr>
            <a:lvl4pPr>
              <a:defRPr sz="1600">
                <a:latin typeface="Arial"/>
              </a:defRPr>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78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32013"/>
            <a:ext cx="4040188"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3000375"/>
            <a:ext cx="4040188" cy="3705225"/>
          </a:xfrm>
        </p:spPr>
        <p:txBody>
          <a:bodyPr/>
          <a:lstStyle>
            <a:lvl1pPr>
              <a:defRPr sz="1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132013"/>
            <a:ext cx="4041775"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3000375"/>
            <a:ext cx="4041775" cy="3705225"/>
          </a:xfrm>
        </p:spPr>
        <p:txBody>
          <a:bodyPr/>
          <a:lstStyle>
            <a:lvl1pPr>
              <a:defRPr sz="1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170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8199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76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181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302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6848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35308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066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350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350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3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128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7" name="Text Placeholder 2"/>
          <p:cNvSpPr>
            <a:spLocks noGrp="1"/>
          </p:cNvSpPr>
          <p:nvPr>
            <p:ph type="body" idx="1"/>
          </p:nvPr>
        </p:nvSpPr>
        <p:spPr bwMode="auto">
          <a:xfrm>
            <a:off x="457200" y="22383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8" name="Group 9"/>
          <p:cNvGrpSpPr>
            <a:grpSpLocks/>
          </p:cNvGrpSpPr>
          <p:nvPr/>
        </p:nvGrpSpPr>
        <p:grpSpPr bwMode="auto">
          <a:xfrm>
            <a:off x="602661" y="22588"/>
            <a:ext cx="8928100" cy="914400"/>
            <a:chOff x="223838" y="9525"/>
            <a:chExt cx="8928100" cy="914400"/>
          </a:xfrm>
        </p:grpSpPr>
        <p:pic>
          <p:nvPicPr>
            <p:cNvPr id="1030" name="Picture 10" descr="road bg-header.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114800" y="9525"/>
              <a:ext cx="41703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23838" y="884238"/>
              <a:ext cx="892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8867" y="78994"/>
            <a:ext cx="2160597" cy="775462"/>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iming>
    <p:tnLst>
      <p:par>
        <p:cTn id="1" dur="indefinite" restart="never" nodeType="tmRoot"/>
      </p:par>
    </p:tnLst>
  </p:timing>
  <p:txStyles>
    <p:titleStyle>
      <a:lvl1pPr algn="l" defTabSz="457200" rtl="0" eaLnBrk="1" fontAlgn="base" hangingPunct="1">
        <a:spcBef>
          <a:spcPct val="0"/>
        </a:spcBef>
        <a:spcAft>
          <a:spcPct val="0"/>
        </a:spcAft>
        <a:defRPr sz="3600" kern="1200">
          <a:solidFill>
            <a:srgbClr val="005896"/>
          </a:solidFill>
          <a:latin typeface="Arial"/>
          <a:ea typeface="ＭＳ Ｐゴシック" charset="-128"/>
          <a:cs typeface="ＭＳ Ｐゴシック" charset="-128"/>
        </a:defRPr>
      </a:lvl1pPr>
      <a:lvl2pPr algn="l" defTabSz="457200" rtl="0" eaLnBrk="1" fontAlgn="base" hangingPunct="1">
        <a:spcBef>
          <a:spcPct val="0"/>
        </a:spcBef>
        <a:spcAft>
          <a:spcPct val="0"/>
        </a:spcAft>
        <a:defRPr sz="3600">
          <a:solidFill>
            <a:srgbClr val="005896"/>
          </a:solidFill>
          <a:latin typeface="Arial" charset="0"/>
          <a:ea typeface="ＭＳ Ｐゴシック" charset="-128"/>
          <a:cs typeface="ＭＳ Ｐゴシック" charset="-128"/>
        </a:defRPr>
      </a:lvl2pPr>
      <a:lvl3pPr algn="l" defTabSz="457200" rtl="0" eaLnBrk="1" fontAlgn="base" hangingPunct="1">
        <a:spcBef>
          <a:spcPct val="0"/>
        </a:spcBef>
        <a:spcAft>
          <a:spcPct val="0"/>
        </a:spcAft>
        <a:defRPr sz="3600">
          <a:solidFill>
            <a:srgbClr val="005896"/>
          </a:solidFill>
          <a:latin typeface="Arial" charset="0"/>
          <a:ea typeface="ＭＳ Ｐゴシック" charset="-128"/>
          <a:cs typeface="ＭＳ Ｐゴシック" charset="-128"/>
        </a:defRPr>
      </a:lvl3pPr>
      <a:lvl4pPr algn="l" defTabSz="457200" rtl="0" eaLnBrk="1" fontAlgn="base" hangingPunct="1">
        <a:spcBef>
          <a:spcPct val="0"/>
        </a:spcBef>
        <a:spcAft>
          <a:spcPct val="0"/>
        </a:spcAft>
        <a:defRPr sz="3600">
          <a:solidFill>
            <a:srgbClr val="005896"/>
          </a:solidFill>
          <a:latin typeface="Arial" charset="0"/>
          <a:ea typeface="ＭＳ Ｐゴシック" charset="-128"/>
          <a:cs typeface="ＭＳ Ｐゴシック" charset="-128"/>
        </a:defRPr>
      </a:lvl4pPr>
      <a:lvl5pPr algn="l" defTabSz="457200" rtl="0" eaLnBrk="1" fontAlgn="base" hangingPunct="1">
        <a:spcBef>
          <a:spcPct val="0"/>
        </a:spcBef>
        <a:spcAft>
          <a:spcPct val="0"/>
        </a:spcAft>
        <a:defRPr sz="3600">
          <a:solidFill>
            <a:srgbClr val="005896"/>
          </a:solidFill>
          <a:latin typeface="Arial" charset="0"/>
          <a:ea typeface="ＭＳ Ｐゴシック" charset="-128"/>
          <a:cs typeface="ＭＳ Ｐゴシック" charset="-128"/>
        </a:defRPr>
      </a:lvl5pPr>
      <a:lvl6pPr marL="457200" algn="l" defTabSz="457200" rtl="0" eaLnBrk="1" fontAlgn="base" hangingPunct="1">
        <a:spcBef>
          <a:spcPct val="0"/>
        </a:spcBef>
        <a:spcAft>
          <a:spcPct val="0"/>
        </a:spcAft>
        <a:defRPr sz="3600">
          <a:solidFill>
            <a:srgbClr val="005896"/>
          </a:solidFill>
          <a:latin typeface="Arial" charset="0"/>
          <a:ea typeface="ＭＳ Ｐゴシック" charset="-128"/>
          <a:cs typeface="ＭＳ Ｐゴシック" charset="-128"/>
        </a:defRPr>
      </a:lvl6pPr>
      <a:lvl7pPr marL="914400" algn="l" defTabSz="457200" rtl="0" eaLnBrk="1" fontAlgn="base" hangingPunct="1">
        <a:spcBef>
          <a:spcPct val="0"/>
        </a:spcBef>
        <a:spcAft>
          <a:spcPct val="0"/>
        </a:spcAft>
        <a:defRPr sz="3600">
          <a:solidFill>
            <a:srgbClr val="005896"/>
          </a:solidFill>
          <a:latin typeface="Arial" charset="0"/>
          <a:ea typeface="ＭＳ Ｐゴシック" charset="-128"/>
          <a:cs typeface="ＭＳ Ｐゴシック" charset="-128"/>
        </a:defRPr>
      </a:lvl7pPr>
      <a:lvl8pPr marL="1371600" algn="l" defTabSz="457200" rtl="0" eaLnBrk="1" fontAlgn="base" hangingPunct="1">
        <a:spcBef>
          <a:spcPct val="0"/>
        </a:spcBef>
        <a:spcAft>
          <a:spcPct val="0"/>
        </a:spcAft>
        <a:defRPr sz="3600">
          <a:solidFill>
            <a:srgbClr val="005896"/>
          </a:solidFill>
          <a:latin typeface="Arial" charset="0"/>
          <a:ea typeface="ＭＳ Ｐゴシック" charset="-128"/>
          <a:cs typeface="ＭＳ Ｐゴシック" charset="-128"/>
        </a:defRPr>
      </a:lvl8pPr>
      <a:lvl9pPr marL="1828800" algn="l" defTabSz="457200" rtl="0" eaLnBrk="1" fontAlgn="base" hangingPunct="1">
        <a:spcBef>
          <a:spcPct val="0"/>
        </a:spcBef>
        <a:spcAft>
          <a:spcPct val="0"/>
        </a:spcAft>
        <a:defRPr sz="3600">
          <a:solidFill>
            <a:srgbClr val="005896"/>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1600" b="1" kern="1200">
          <a:solidFill>
            <a:srgbClr val="77BC1F"/>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1600" kern="1200">
          <a:solidFill>
            <a:srgbClr val="005896"/>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600" kern="1200">
          <a:solidFill>
            <a:srgbClr val="005896"/>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rgbClr val="005896"/>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rgbClr val="005896"/>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1600" kern="1200">
          <a:solidFill>
            <a:srgbClr val="005896"/>
          </a:solidFill>
          <a:latin typeface="Arial"/>
          <a:ea typeface="+mn-ea"/>
          <a:cs typeface="+mn-cs"/>
        </a:defRPr>
      </a:lvl6pPr>
      <a:lvl7pPr marL="2971800" indent="-228600" algn="l" defTabSz="457200" rtl="0" eaLnBrk="1" latinLnBrk="0" hangingPunct="1">
        <a:spcBef>
          <a:spcPct val="20000"/>
        </a:spcBef>
        <a:buFont typeface="Arial"/>
        <a:buChar char="•"/>
        <a:defRPr sz="1600" kern="1200">
          <a:solidFill>
            <a:srgbClr val="005896"/>
          </a:solidFill>
          <a:latin typeface="Arial"/>
          <a:ea typeface="+mn-ea"/>
          <a:cs typeface="+mn-cs"/>
        </a:defRPr>
      </a:lvl7pPr>
      <a:lvl8pPr marL="3429000" indent="-228600" algn="l" defTabSz="457200" rtl="0" eaLnBrk="1" latinLnBrk="0" hangingPunct="1">
        <a:spcBef>
          <a:spcPct val="20000"/>
        </a:spcBef>
        <a:buFont typeface="Arial"/>
        <a:buChar char="•"/>
        <a:defRPr sz="1600" kern="1200">
          <a:solidFill>
            <a:srgbClr val="005896"/>
          </a:solidFill>
          <a:latin typeface="Arial"/>
          <a:ea typeface="+mn-ea"/>
          <a:cs typeface="+mn-cs"/>
        </a:defRPr>
      </a:lvl8pPr>
      <a:lvl9pPr marL="3886200" indent="-228600" algn="l" defTabSz="457200" rtl="0" eaLnBrk="1" latinLnBrk="0" hangingPunct="1">
        <a:spcBef>
          <a:spcPct val="20000"/>
        </a:spcBef>
        <a:buFont typeface="Arial"/>
        <a:buChar char="•"/>
        <a:defRPr sz="1600" kern="1200">
          <a:solidFill>
            <a:srgbClr val="005896"/>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p:txBody>
          <a:bodyPr/>
          <a:lstStyle/>
          <a:p>
            <a:pPr eaLnBrk="1" hangingPunct="1"/>
            <a:r>
              <a:rPr lang="en-US" altLang="en-US" dirty="0" smtClean="0">
                <a:latin typeface="Arial" charset="0"/>
              </a:rPr>
              <a:t>2019-2020 </a:t>
            </a:r>
            <a:r>
              <a:rPr lang="en-US" altLang="en-US" smtClean="0">
                <a:latin typeface="Arial" charset="0"/>
              </a:rPr>
              <a:t>Paratransit Plan</a:t>
            </a:r>
            <a:br>
              <a:rPr lang="en-US" altLang="en-US" smtClean="0">
                <a:latin typeface="Arial" charset="0"/>
              </a:rPr>
            </a:br>
            <a:r>
              <a:rPr lang="en-US" altLang="en-US" smtClean="0">
                <a:latin typeface="Arial" charset="0"/>
              </a:rPr>
              <a:t>March 13 &amp; 15</a:t>
            </a:r>
            <a:endParaRPr lang="en-US" altLang="en-US" dirty="0" smtClean="0">
              <a:latin typeface="Arial" charset="0"/>
            </a:endParaRPr>
          </a:p>
        </p:txBody>
      </p:sp>
      <p:sp>
        <p:nvSpPr>
          <p:cNvPr id="11267" name="Subtitle 2"/>
          <p:cNvSpPr>
            <a:spLocks noGrp="1"/>
          </p:cNvSpPr>
          <p:nvPr>
            <p:ph type="subTitle" idx="4294967295"/>
          </p:nvPr>
        </p:nvSpPr>
        <p:spPr>
          <a:xfrm>
            <a:off x="2565400" y="3594100"/>
            <a:ext cx="4000500" cy="54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uFont typeface="Arial" charset="0"/>
              <a:buNone/>
            </a:pPr>
            <a:r>
              <a:rPr lang="en-US" altLang="en-US" sz="3200" b="0" dirty="0" smtClean="0">
                <a:solidFill>
                  <a:schemeClr val="bg1"/>
                </a:solidFill>
                <a:latin typeface="Arial" charset="0"/>
              </a:rPr>
              <a:t>Information Sessions</a:t>
            </a:r>
          </a:p>
          <a:p>
            <a:pPr algn="ctr" eaLnBrk="1" hangingPunct="1">
              <a:buFont typeface="Arial" charset="0"/>
              <a:buNone/>
            </a:pPr>
            <a:endParaRPr lang="en-US" altLang="en-US" sz="3200" b="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Timing for Change</a:t>
            </a:r>
            <a:endParaRPr lang="en-US" dirty="0">
              <a:solidFill>
                <a:srgbClr val="FC6737"/>
              </a:solidFill>
            </a:endParaRPr>
          </a:p>
        </p:txBody>
      </p:sp>
      <p:sp>
        <p:nvSpPr>
          <p:cNvPr id="3" name="Content Placeholder 2"/>
          <p:cNvSpPr>
            <a:spLocks noGrp="1"/>
          </p:cNvSpPr>
          <p:nvPr>
            <p:ph idx="1"/>
          </p:nvPr>
        </p:nvSpPr>
        <p:spPr/>
        <p:txBody>
          <a:bodyPr/>
          <a:lstStyle/>
          <a:p>
            <a:r>
              <a:rPr lang="en-US" sz="2400" dirty="0">
                <a:solidFill>
                  <a:srgbClr val="006AA6"/>
                </a:solidFill>
              </a:rPr>
              <a:t>June of 2019</a:t>
            </a:r>
          </a:p>
          <a:p>
            <a:pPr lvl="1"/>
            <a:r>
              <a:rPr lang="en-US" sz="2400" dirty="0">
                <a:solidFill>
                  <a:schemeClr val="tx1"/>
                </a:solidFill>
              </a:rPr>
              <a:t>Board review of Paratransit Plan</a:t>
            </a:r>
          </a:p>
          <a:p>
            <a:pPr lvl="1"/>
            <a:r>
              <a:rPr lang="en-US" sz="2400" dirty="0">
                <a:solidFill>
                  <a:schemeClr val="tx1"/>
                </a:solidFill>
              </a:rPr>
              <a:t>Operational policies </a:t>
            </a:r>
            <a:r>
              <a:rPr lang="en-US" sz="2400" dirty="0" smtClean="0">
                <a:solidFill>
                  <a:schemeClr val="tx1"/>
                </a:solidFill>
              </a:rPr>
              <a:t>may begin to go </a:t>
            </a:r>
            <a:r>
              <a:rPr lang="en-US" sz="2400" dirty="0">
                <a:solidFill>
                  <a:schemeClr val="tx1"/>
                </a:solidFill>
              </a:rPr>
              <a:t>into effect after Board approval and when feasible</a:t>
            </a:r>
            <a:endParaRPr lang="en-US" sz="2400" dirty="0">
              <a:solidFill>
                <a:srgbClr val="006AA6"/>
              </a:solidFill>
            </a:endParaRPr>
          </a:p>
          <a:p>
            <a:endParaRPr lang="en-US" sz="2400" dirty="0" smtClean="0">
              <a:solidFill>
                <a:srgbClr val="006AA6"/>
              </a:solidFill>
            </a:endParaRPr>
          </a:p>
          <a:p>
            <a:r>
              <a:rPr lang="en-US" sz="2400" dirty="0" smtClean="0">
                <a:solidFill>
                  <a:srgbClr val="006AA6"/>
                </a:solidFill>
              </a:rPr>
              <a:t>Summer of 2020</a:t>
            </a:r>
            <a:endParaRPr lang="en-US" sz="1800" dirty="0" smtClean="0">
              <a:solidFill>
                <a:srgbClr val="006AA6"/>
              </a:solidFill>
            </a:endParaRPr>
          </a:p>
          <a:p>
            <a:pPr lvl="1"/>
            <a:r>
              <a:rPr lang="en-US" sz="2400" dirty="0" smtClean="0">
                <a:solidFill>
                  <a:schemeClr val="tx1"/>
                </a:solidFill>
              </a:rPr>
              <a:t>Redesigned RTS system goes into effect</a:t>
            </a:r>
          </a:p>
          <a:p>
            <a:pPr lvl="1"/>
            <a:r>
              <a:rPr lang="en-US" sz="2400" dirty="0" smtClean="0">
                <a:solidFill>
                  <a:schemeClr val="tx1"/>
                </a:solidFill>
              </a:rPr>
              <a:t>Changes to RTS Access service area, service span, fares, and reservations also go into effect</a:t>
            </a:r>
          </a:p>
          <a:p>
            <a:pPr lvl="1"/>
            <a:r>
              <a:rPr lang="en-US" sz="2400" dirty="0" smtClean="0">
                <a:solidFill>
                  <a:schemeClr val="tx1"/>
                </a:solidFill>
              </a:rPr>
              <a:t>All new or revised operational policies go into effect</a:t>
            </a:r>
          </a:p>
        </p:txBody>
      </p:sp>
    </p:spTree>
    <p:extLst>
      <p:ext uri="{BB962C8B-B14F-4D97-AF65-F5344CB8AC3E}">
        <p14:creationId xmlns:p14="http://schemas.microsoft.com/office/powerpoint/2010/main" val="773963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9361"/>
            <a:ext cx="8477794" cy="1143000"/>
          </a:xfrm>
        </p:spPr>
        <p:txBody>
          <a:bodyPr/>
          <a:lstStyle/>
          <a:p>
            <a:pPr algn="ctr"/>
            <a:r>
              <a:rPr lang="en-US" dirty="0" smtClean="0"/>
              <a:t>Everyone Clear So Far?</a:t>
            </a:r>
            <a:br>
              <a:rPr lang="en-US" dirty="0" smtClean="0"/>
            </a:br>
            <a:r>
              <a:rPr lang="en-US" dirty="0" smtClean="0"/>
              <a:t>What Questions Do You Have?</a:t>
            </a:r>
            <a:endParaRPr lang="en-US" dirty="0"/>
          </a:p>
        </p:txBody>
      </p:sp>
    </p:spTree>
    <p:extLst>
      <p:ext uri="{BB962C8B-B14F-4D97-AF65-F5344CB8AC3E}">
        <p14:creationId xmlns:p14="http://schemas.microsoft.com/office/powerpoint/2010/main" val="2321568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Service Changes in 2020</a:t>
            </a:r>
            <a:endParaRPr lang="en-US" dirty="0">
              <a:solidFill>
                <a:srgbClr val="FC6737"/>
              </a:solidFill>
            </a:endParaRPr>
          </a:p>
        </p:txBody>
      </p:sp>
      <p:sp>
        <p:nvSpPr>
          <p:cNvPr id="3" name="Content Placeholder 2"/>
          <p:cNvSpPr>
            <a:spLocks noGrp="1"/>
          </p:cNvSpPr>
          <p:nvPr>
            <p:ph idx="1"/>
          </p:nvPr>
        </p:nvSpPr>
        <p:spPr/>
        <p:txBody>
          <a:bodyPr/>
          <a:lstStyle/>
          <a:p>
            <a:r>
              <a:rPr lang="en-US" sz="2400" dirty="0" smtClean="0">
                <a:solidFill>
                  <a:srgbClr val="006AA6"/>
                </a:solidFill>
              </a:rPr>
              <a:t>Key Changes for Summer 2020</a:t>
            </a:r>
          </a:p>
          <a:p>
            <a:pPr marL="857250" lvl="1" indent="-457200">
              <a:buFont typeface="+mj-lt"/>
              <a:buAutoNum type="arabicPeriod"/>
            </a:pPr>
            <a:r>
              <a:rPr lang="en-US" sz="2400" dirty="0" smtClean="0">
                <a:solidFill>
                  <a:srgbClr val="006AA6"/>
                </a:solidFill>
              </a:rPr>
              <a:t>Service area</a:t>
            </a:r>
          </a:p>
          <a:p>
            <a:pPr marL="857250" lvl="1" indent="-457200">
              <a:buFont typeface="+mj-lt"/>
              <a:buAutoNum type="arabicPeriod"/>
            </a:pPr>
            <a:r>
              <a:rPr lang="en-US" sz="2400" dirty="0" smtClean="0">
                <a:solidFill>
                  <a:srgbClr val="006AA6"/>
                </a:solidFill>
              </a:rPr>
              <a:t>Service span</a:t>
            </a:r>
            <a:endParaRPr lang="en-US" sz="2400" dirty="0">
              <a:solidFill>
                <a:srgbClr val="006AA6"/>
              </a:solidFill>
            </a:endParaRPr>
          </a:p>
          <a:p>
            <a:pPr marL="857250" lvl="1" indent="-457200">
              <a:buFont typeface="+mj-lt"/>
              <a:buAutoNum type="arabicPeriod"/>
            </a:pPr>
            <a:r>
              <a:rPr lang="en-US" sz="2400" dirty="0" smtClean="0">
                <a:solidFill>
                  <a:srgbClr val="006AA6"/>
                </a:solidFill>
              </a:rPr>
              <a:t>Fares</a:t>
            </a:r>
            <a:endParaRPr lang="en-US" sz="2400" dirty="0" smtClean="0">
              <a:solidFill>
                <a:schemeClr val="tx1"/>
              </a:solidFill>
            </a:endParaRPr>
          </a:p>
          <a:p>
            <a:pPr lvl="1"/>
            <a:endParaRPr lang="en-US" dirty="0" smtClean="0"/>
          </a:p>
          <a:p>
            <a:pPr lvl="2"/>
            <a:endParaRPr lang="en-US" dirty="0" smtClean="0"/>
          </a:p>
          <a:p>
            <a:pPr lvl="1"/>
            <a:endParaRPr lang="en-US" dirty="0" smtClean="0"/>
          </a:p>
          <a:p>
            <a:endParaRPr lang="en-US" dirty="0"/>
          </a:p>
        </p:txBody>
      </p:sp>
    </p:spTree>
    <p:extLst>
      <p:ext uri="{BB962C8B-B14F-4D97-AF65-F5344CB8AC3E}">
        <p14:creationId xmlns:p14="http://schemas.microsoft.com/office/powerpoint/2010/main" val="2919347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2020 Service Area</a:t>
            </a:r>
            <a:endParaRPr lang="en-US" dirty="0">
              <a:solidFill>
                <a:srgbClr val="FC6737"/>
              </a:solidFill>
            </a:endParaRPr>
          </a:p>
        </p:txBody>
      </p:sp>
      <p:sp>
        <p:nvSpPr>
          <p:cNvPr id="3" name="Content Placeholder 2"/>
          <p:cNvSpPr>
            <a:spLocks noGrp="1"/>
          </p:cNvSpPr>
          <p:nvPr>
            <p:ph idx="1"/>
          </p:nvPr>
        </p:nvSpPr>
        <p:spPr>
          <a:xfrm>
            <a:off x="457200" y="3247095"/>
            <a:ext cx="2194560" cy="2177639"/>
          </a:xfrm>
        </p:spPr>
        <p:txBody>
          <a:bodyPr/>
          <a:lstStyle/>
          <a:p>
            <a:pPr marL="0" indent="0" algn="ctr">
              <a:buNone/>
            </a:pPr>
            <a:r>
              <a:rPr lang="en-US" sz="2400" dirty="0" smtClean="0">
                <a:solidFill>
                  <a:srgbClr val="006AA6"/>
                </a:solidFill>
              </a:rPr>
              <a:t>Redesigned Fixed Route is the Baseline for the new Service Area</a:t>
            </a:r>
            <a:endParaRPr lang="en-US" sz="2400" dirty="0">
              <a:solidFill>
                <a:srgbClr val="006AA6"/>
              </a:solidFill>
            </a:endParaRPr>
          </a:p>
        </p:txBody>
      </p:sp>
      <p:pic>
        <p:nvPicPr>
          <p:cNvPr id="5" name="Picture 4"/>
          <p:cNvPicPr>
            <a:picLocks noChangeAspect="1"/>
          </p:cNvPicPr>
          <p:nvPr/>
        </p:nvPicPr>
        <p:blipFill>
          <a:blip r:embed="rId3"/>
          <a:stretch>
            <a:fillRect/>
          </a:stretch>
        </p:blipFill>
        <p:spPr>
          <a:xfrm>
            <a:off x="2931677" y="2055813"/>
            <a:ext cx="5755123" cy="4560203"/>
          </a:xfrm>
          <a:prstGeom prst="rect">
            <a:avLst/>
          </a:prstGeom>
        </p:spPr>
      </p:pic>
    </p:spTree>
    <p:extLst>
      <p:ext uri="{BB962C8B-B14F-4D97-AF65-F5344CB8AC3E}">
        <p14:creationId xmlns:p14="http://schemas.microsoft.com/office/powerpoint/2010/main" val="4128437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Paratransit Weekday Service Area</a:t>
            </a:r>
            <a:endParaRPr lang="en-US" dirty="0">
              <a:solidFill>
                <a:srgbClr val="FC6737"/>
              </a:solidFill>
            </a:endParaRPr>
          </a:p>
        </p:txBody>
      </p:sp>
      <p:sp>
        <p:nvSpPr>
          <p:cNvPr id="4" name="TextBox 3"/>
          <p:cNvSpPr txBox="1"/>
          <p:nvPr/>
        </p:nvSpPr>
        <p:spPr>
          <a:xfrm>
            <a:off x="5049520" y="202760"/>
            <a:ext cx="4094480" cy="523220"/>
          </a:xfrm>
          <a:prstGeom prst="rect">
            <a:avLst/>
          </a:prstGeom>
          <a:noFill/>
        </p:spPr>
        <p:txBody>
          <a:bodyPr wrap="square" rtlCol="0">
            <a:spAutoFit/>
          </a:bodyPr>
          <a:lstStyle/>
          <a:p>
            <a:pPr algn="r"/>
            <a:r>
              <a:rPr lang="en-US" sz="2800" dirty="0" smtClean="0"/>
              <a:t>2020 Service Area</a:t>
            </a:r>
            <a:endParaRPr lang="en-US" sz="2800"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1789434"/>
            <a:ext cx="6953752" cy="4966966"/>
          </a:xfrm>
          <a:prstGeom prst="rect">
            <a:avLst/>
          </a:prstGeom>
        </p:spPr>
      </p:pic>
    </p:spTree>
    <p:extLst>
      <p:ext uri="{BB962C8B-B14F-4D97-AF65-F5344CB8AC3E}">
        <p14:creationId xmlns:p14="http://schemas.microsoft.com/office/powerpoint/2010/main" val="3088646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Paratransit Weekday </a:t>
            </a:r>
            <a:r>
              <a:rPr lang="en-US" dirty="0" smtClean="0">
                <a:solidFill>
                  <a:srgbClr val="FC6737"/>
                </a:solidFill>
              </a:rPr>
              <a:t>Service Area</a:t>
            </a:r>
            <a:endParaRPr lang="en-US" dirty="0">
              <a:solidFill>
                <a:srgbClr val="FC6737"/>
              </a:solidFill>
            </a:endParaRPr>
          </a:p>
        </p:txBody>
      </p:sp>
      <p:sp>
        <p:nvSpPr>
          <p:cNvPr id="6" name="TextBox 5"/>
          <p:cNvSpPr txBox="1"/>
          <p:nvPr/>
        </p:nvSpPr>
        <p:spPr>
          <a:xfrm>
            <a:off x="5049520" y="202760"/>
            <a:ext cx="4094480" cy="523220"/>
          </a:xfrm>
          <a:prstGeom prst="rect">
            <a:avLst/>
          </a:prstGeom>
          <a:noFill/>
        </p:spPr>
        <p:txBody>
          <a:bodyPr wrap="square" rtlCol="0">
            <a:spAutoFit/>
          </a:bodyPr>
          <a:lstStyle/>
          <a:p>
            <a:pPr algn="r"/>
            <a:r>
              <a:rPr lang="en-US" sz="2800" dirty="0" smtClean="0"/>
              <a:t>2020 Service Area</a:t>
            </a:r>
            <a:endParaRPr lang="en-US" sz="2800"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40" y="1774920"/>
            <a:ext cx="7116312" cy="5083080"/>
          </a:xfrm>
          <a:prstGeom prst="rect">
            <a:avLst/>
          </a:prstGeom>
        </p:spPr>
      </p:pic>
    </p:spTree>
    <p:extLst>
      <p:ext uri="{BB962C8B-B14F-4D97-AF65-F5344CB8AC3E}">
        <p14:creationId xmlns:p14="http://schemas.microsoft.com/office/powerpoint/2010/main" val="1249059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Paratransit Weekday Service </a:t>
            </a:r>
            <a:r>
              <a:rPr lang="en-US" dirty="0" smtClean="0">
                <a:solidFill>
                  <a:srgbClr val="FC6737"/>
                </a:solidFill>
              </a:rPr>
              <a:t>Area</a:t>
            </a:r>
            <a:endParaRPr lang="en-US" dirty="0">
              <a:solidFill>
                <a:srgbClr val="FC6737"/>
              </a:solidFill>
            </a:endParaRPr>
          </a:p>
        </p:txBody>
      </p:sp>
      <p:sp>
        <p:nvSpPr>
          <p:cNvPr id="6" name="TextBox 5"/>
          <p:cNvSpPr txBox="1"/>
          <p:nvPr/>
        </p:nvSpPr>
        <p:spPr>
          <a:xfrm>
            <a:off x="5049520" y="202760"/>
            <a:ext cx="4094480" cy="523220"/>
          </a:xfrm>
          <a:prstGeom prst="rect">
            <a:avLst/>
          </a:prstGeom>
          <a:noFill/>
        </p:spPr>
        <p:txBody>
          <a:bodyPr wrap="square" rtlCol="0">
            <a:spAutoFit/>
          </a:bodyPr>
          <a:lstStyle/>
          <a:p>
            <a:pPr algn="r"/>
            <a:r>
              <a:rPr lang="en-US" sz="2800" dirty="0" smtClean="0"/>
              <a:t>2020 Service Area</a:t>
            </a:r>
            <a:endParaRPr lang="en-US" sz="2800" dirty="0"/>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775534"/>
            <a:ext cx="7096626" cy="5082465"/>
          </a:xfrm>
          <a:prstGeom prst="rect">
            <a:avLst/>
          </a:prstGeom>
        </p:spPr>
      </p:pic>
    </p:spTree>
    <p:extLst>
      <p:ext uri="{BB962C8B-B14F-4D97-AF65-F5344CB8AC3E}">
        <p14:creationId xmlns:p14="http://schemas.microsoft.com/office/powerpoint/2010/main" val="1514239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Paratransit Weekday </a:t>
            </a:r>
            <a:r>
              <a:rPr lang="en-US" dirty="0" smtClean="0">
                <a:solidFill>
                  <a:srgbClr val="FC6737"/>
                </a:solidFill>
              </a:rPr>
              <a:t>Service </a:t>
            </a:r>
            <a:r>
              <a:rPr lang="en-US" dirty="0" smtClean="0">
                <a:solidFill>
                  <a:srgbClr val="FC6737"/>
                </a:solidFill>
              </a:rPr>
              <a:t>Area</a:t>
            </a:r>
            <a:endParaRPr lang="en-US" dirty="0">
              <a:solidFill>
                <a:srgbClr val="FC6737"/>
              </a:solidFill>
            </a:endParaRPr>
          </a:p>
        </p:txBody>
      </p:sp>
      <p:sp>
        <p:nvSpPr>
          <p:cNvPr id="6" name="TextBox 5"/>
          <p:cNvSpPr txBox="1"/>
          <p:nvPr/>
        </p:nvSpPr>
        <p:spPr>
          <a:xfrm>
            <a:off x="5049520" y="202760"/>
            <a:ext cx="4094480" cy="523220"/>
          </a:xfrm>
          <a:prstGeom prst="rect">
            <a:avLst/>
          </a:prstGeom>
          <a:noFill/>
        </p:spPr>
        <p:txBody>
          <a:bodyPr wrap="square" rtlCol="0">
            <a:spAutoFit/>
          </a:bodyPr>
          <a:lstStyle/>
          <a:p>
            <a:pPr algn="r"/>
            <a:r>
              <a:rPr lang="en-US" sz="2800" dirty="0" smtClean="0"/>
              <a:t>2020 Service Area</a:t>
            </a:r>
            <a:endParaRPr lang="en-US" sz="2800"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20" y="1812396"/>
            <a:ext cx="7060115" cy="5045604"/>
          </a:xfrm>
          <a:prstGeom prst="rect">
            <a:avLst/>
          </a:prstGeom>
        </p:spPr>
      </p:pic>
    </p:spTree>
    <p:extLst>
      <p:ext uri="{BB962C8B-B14F-4D97-AF65-F5344CB8AC3E}">
        <p14:creationId xmlns:p14="http://schemas.microsoft.com/office/powerpoint/2010/main" val="2132375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Paratransit Weekend </a:t>
            </a:r>
            <a:r>
              <a:rPr lang="en-US" dirty="0" smtClean="0">
                <a:solidFill>
                  <a:srgbClr val="FC6737"/>
                </a:solidFill>
              </a:rPr>
              <a:t>Service </a:t>
            </a:r>
            <a:r>
              <a:rPr lang="en-US" dirty="0" smtClean="0">
                <a:solidFill>
                  <a:srgbClr val="FC6737"/>
                </a:solidFill>
              </a:rPr>
              <a:t>Area</a:t>
            </a:r>
            <a:endParaRPr lang="en-US" dirty="0">
              <a:solidFill>
                <a:srgbClr val="FC6737"/>
              </a:solidFill>
            </a:endParaRPr>
          </a:p>
        </p:txBody>
      </p:sp>
      <p:pic>
        <p:nvPicPr>
          <p:cNvPr id="6" name="Picture 5"/>
          <p:cNvPicPr>
            <a:picLocks noChangeAspect="1"/>
          </p:cNvPicPr>
          <p:nvPr/>
        </p:nvPicPr>
        <p:blipFill rotWithShape="1">
          <a:blip r:embed="rId3"/>
          <a:srcRect l="58389" t="20372" r="13686" b="8849"/>
          <a:stretch/>
        </p:blipFill>
        <p:spPr>
          <a:xfrm>
            <a:off x="1405707" y="2243546"/>
            <a:ext cx="6332586" cy="4514242"/>
          </a:xfrm>
          <a:prstGeom prst="rect">
            <a:avLst/>
          </a:prstGeom>
        </p:spPr>
      </p:pic>
      <p:sp>
        <p:nvSpPr>
          <p:cNvPr id="5" name="TextBox 4"/>
          <p:cNvSpPr txBox="1"/>
          <p:nvPr/>
        </p:nvSpPr>
        <p:spPr>
          <a:xfrm>
            <a:off x="5049520" y="202760"/>
            <a:ext cx="4094480" cy="523220"/>
          </a:xfrm>
          <a:prstGeom prst="rect">
            <a:avLst/>
          </a:prstGeom>
          <a:noFill/>
        </p:spPr>
        <p:txBody>
          <a:bodyPr wrap="square" rtlCol="0">
            <a:spAutoFit/>
          </a:bodyPr>
          <a:lstStyle/>
          <a:p>
            <a:pPr algn="r"/>
            <a:r>
              <a:rPr lang="en-US" sz="2800" dirty="0" smtClean="0"/>
              <a:t>2020 Service Area</a:t>
            </a:r>
            <a:endParaRPr lang="en-US" sz="2800" dirty="0"/>
          </a:p>
        </p:txBody>
      </p:sp>
    </p:spTree>
    <p:extLst>
      <p:ext uri="{BB962C8B-B14F-4D97-AF65-F5344CB8AC3E}">
        <p14:creationId xmlns:p14="http://schemas.microsoft.com/office/powerpoint/2010/main" val="1350694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9361"/>
            <a:ext cx="8477794" cy="1143000"/>
          </a:xfrm>
        </p:spPr>
        <p:txBody>
          <a:bodyPr/>
          <a:lstStyle/>
          <a:p>
            <a:pPr algn="ctr"/>
            <a:r>
              <a:rPr lang="en-US" dirty="0" smtClean="0"/>
              <a:t>Before We Talk About Service Hours and fares, What Questions Do You Have About the Service Area?</a:t>
            </a:r>
            <a:endParaRPr lang="en-US" dirty="0"/>
          </a:p>
        </p:txBody>
      </p:sp>
    </p:spTree>
    <p:extLst>
      <p:ext uri="{BB962C8B-B14F-4D97-AF65-F5344CB8AC3E}">
        <p14:creationId xmlns:p14="http://schemas.microsoft.com/office/powerpoint/2010/main" val="2446917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Information Session</a:t>
            </a:r>
            <a:endParaRPr lang="en-US" dirty="0">
              <a:solidFill>
                <a:srgbClr val="FC6737"/>
              </a:solidFill>
            </a:endParaRPr>
          </a:p>
        </p:txBody>
      </p:sp>
      <p:sp>
        <p:nvSpPr>
          <p:cNvPr id="3" name="Content Placeholder 2"/>
          <p:cNvSpPr>
            <a:spLocks noGrp="1"/>
          </p:cNvSpPr>
          <p:nvPr>
            <p:ph idx="1"/>
          </p:nvPr>
        </p:nvSpPr>
        <p:spPr/>
        <p:txBody>
          <a:bodyPr/>
          <a:lstStyle/>
          <a:p>
            <a:r>
              <a:rPr lang="en-US" sz="2800" dirty="0" smtClean="0">
                <a:solidFill>
                  <a:srgbClr val="006AA6"/>
                </a:solidFill>
              </a:rPr>
              <a:t>Overview </a:t>
            </a:r>
          </a:p>
          <a:p>
            <a:r>
              <a:rPr lang="en-US" sz="2800" dirty="0" smtClean="0">
                <a:solidFill>
                  <a:srgbClr val="006AA6"/>
                </a:solidFill>
              </a:rPr>
              <a:t>Reasons and timing</a:t>
            </a:r>
          </a:p>
          <a:p>
            <a:r>
              <a:rPr lang="en-US" sz="2800" dirty="0">
                <a:solidFill>
                  <a:srgbClr val="006AA6"/>
                </a:solidFill>
              </a:rPr>
              <a:t>C</a:t>
            </a:r>
            <a:r>
              <a:rPr lang="en-US" sz="2800" dirty="0" smtClean="0">
                <a:solidFill>
                  <a:srgbClr val="006AA6"/>
                </a:solidFill>
              </a:rPr>
              <a:t>hanges to service area, span, fares</a:t>
            </a:r>
          </a:p>
          <a:p>
            <a:r>
              <a:rPr lang="en-US" sz="2800" dirty="0" smtClean="0">
                <a:solidFill>
                  <a:srgbClr val="006AA6"/>
                </a:solidFill>
              </a:rPr>
              <a:t>Changes to operational policies</a:t>
            </a:r>
          </a:p>
          <a:p>
            <a:r>
              <a:rPr lang="en-US" sz="2800" dirty="0" smtClean="0">
                <a:solidFill>
                  <a:srgbClr val="006AA6"/>
                </a:solidFill>
              </a:rPr>
              <a:t>Important dates (public hearing)</a:t>
            </a:r>
          </a:p>
          <a:p>
            <a:r>
              <a:rPr lang="en-US" sz="2800" dirty="0" smtClean="0">
                <a:solidFill>
                  <a:srgbClr val="006AA6"/>
                </a:solidFill>
              </a:rPr>
              <a:t>Summary</a:t>
            </a:r>
          </a:p>
        </p:txBody>
      </p:sp>
    </p:spTree>
    <p:extLst>
      <p:ext uri="{BB962C8B-B14F-4D97-AF65-F5344CB8AC3E}">
        <p14:creationId xmlns:p14="http://schemas.microsoft.com/office/powerpoint/2010/main" val="1992851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2020 Service Span Paratransit</a:t>
            </a:r>
            <a:endParaRPr lang="en-US" dirty="0">
              <a:solidFill>
                <a:srgbClr val="FC6737"/>
              </a:solidFill>
            </a:endParaRPr>
          </a:p>
        </p:txBody>
      </p:sp>
      <p:sp>
        <p:nvSpPr>
          <p:cNvPr id="3" name="Content Placeholder 2"/>
          <p:cNvSpPr>
            <a:spLocks noGrp="1"/>
          </p:cNvSpPr>
          <p:nvPr>
            <p:ph idx="1"/>
          </p:nvPr>
        </p:nvSpPr>
        <p:spPr/>
        <p:txBody>
          <a:bodyPr/>
          <a:lstStyle/>
          <a:p>
            <a:r>
              <a:rPr lang="en-US" sz="2800" dirty="0" smtClean="0">
                <a:solidFill>
                  <a:srgbClr val="006AA6"/>
                </a:solidFill>
              </a:rPr>
              <a:t>Weekdays</a:t>
            </a:r>
          </a:p>
          <a:p>
            <a:pPr lvl="1"/>
            <a:r>
              <a:rPr lang="en-US" sz="2000" dirty="0" smtClean="0">
                <a:solidFill>
                  <a:schemeClr val="tx1"/>
                </a:solidFill>
              </a:rPr>
              <a:t>Required Area: Monday - Friday, 5:00 AM to midnight</a:t>
            </a:r>
          </a:p>
          <a:p>
            <a:pPr lvl="1"/>
            <a:r>
              <a:rPr lang="en-US" sz="2000" dirty="0" smtClean="0">
                <a:solidFill>
                  <a:schemeClr val="tx1"/>
                </a:solidFill>
              </a:rPr>
              <a:t>Level 1: </a:t>
            </a:r>
            <a:r>
              <a:rPr lang="en-US" sz="2000" dirty="0">
                <a:solidFill>
                  <a:schemeClr val="tx1"/>
                </a:solidFill>
              </a:rPr>
              <a:t>Monday </a:t>
            </a:r>
            <a:r>
              <a:rPr lang="en-US" sz="2000" dirty="0" smtClean="0">
                <a:solidFill>
                  <a:schemeClr val="tx1"/>
                </a:solidFill>
              </a:rPr>
              <a:t>- </a:t>
            </a:r>
            <a:r>
              <a:rPr lang="en-US" sz="2000" dirty="0">
                <a:solidFill>
                  <a:schemeClr val="tx1"/>
                </a:solidFill>
              </a:rPr>
              <a:t>Friday, 5:00 AM to m</a:t>
            </a:r>
            <a:r>
              <a:rPr lang="en-US" sz="2000" dirty="0" smtClean="0">
                <a:solidFill>
                  <a:schemeClr val="tx1"/>
                </a:solidFill>
              </a:rPr>
              <a:t>idnight</a:t>
            </a:r>
          </a:p>
          <a:p>
            <a:pPr lvl="1"/>
            <a:r>
              <a:rPr lang="en-US" sz="2000" dirty="0" smtClean="0">
                <a:solidFill>
                  <a:schemeClr val="tx1"/>
                </a:solidFill>
              </a:rPr>
              <a:t>Level 2: Monday - Friday, 5:00 AM to 7:00 PM (no holidays)</a:t>
            </a:r>
          </a:p>
          <a:p>
            <a:pPr lvl="1"/>
            <a:r>
              <a:rPr lang="en-US" sz="2000" dirty="0" smtClean="0">
                <a:solidFill>
                  <a:schemeClr val="tx1"/>
                </a:solidFill>
              </a:rPr>
              <a:t>Level 3: Monday - Friday, 5:00 AM to 7:00 PM (no holidays)</a:t>
            </a:r>
            <a:endParaRPr lang="en-US" sz="2000" dirty="0">
              <a:solidFill>
                <a:schemeClr val="tx1"/>
              </a:solidFill>
            </a:endParaRPr>
          </a:p>
          <a:p>
            <a:endParaRPr lang="en-US" sz="2000" dirty="0" smtClean="0"/>
          </a:p>
          <a:p>
            <a:r>
              <a:rPr lang="en-US" sz="2800" dirty="0" smtClean="0">
                <a:solidFill>
                  <a:srgbClr val="006AA6"/>
                </a:solidFill>
              </a:rPr>
              <a:t>Weekends</a:t>
            </a:r>
          </a:p>
          <a:p>
            <a:pPr lvl="1"/>
            <a:r>
              <a:rPr lang="en-US" sz="2000" dirty="0" smtClean="0">
                <a:solidFill>
                  <a:schemeClr val="tx1"/>
                </a:solidFill>
              </a:rPr>
              <a:t>Required Area: 6:00 AM to midnight</a:t>
            </a:r>
          </a:p>
          <a:p>
            <a:pPr lvl="1"/>
            <a:r>
              <a:rPr lang="en-US" sz="2000" dirty="0" smtClean="0">
                <a:solidFill>
                  <a:schemeClr val="tx1"/>
                </a:solidFill>
              </a:rPr>
              <a:t>Level 1: 6:00 AM to midnight</a:t>
            </a:r>
            <a:endParaRPr lang="en-US" sz="2000" dirty="0">
              <a:solidFill>
                <a:schemeClr val="tx1"/>
              </a:solidFill>
            </a:endParaRPr>
          </a:p>
        </p:txBody>
      </p:sp>
    </p:spTree>
    <p:extLst>
      <p:ext uri="{BB962C8B-B14F-4D97-AF65-F5344CB8AC3E}">
        <p14:creationId xmlns:p14="http://schemas.microsoft.com/office/powerpoint/2010/main" val="1722964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2020 Fares for Paratransit</a:t>
            </a:r>
            <a:endParaRPr lang="en-US" dirty="0">
              <a:solidFill>
                <a:srgbClr val="FC6737"/>
              </a:solidFill>
            </a:endParaRPr>
          </a:p>
        </p:txBody>
      </p:sp>
      <p:sp>
        <p:nvSpPr>
          <p:cNvPr id="3" name="Content Placeholder 2"/>
          <p:cNvSpPr>
            <a:spLocks noGrp="1"/>
          </p:cNvSpPr>
          <p:nvPr>
            <p:ph idx="1"/>
          </p:nvPr>
        </p:nvSpPr>
        <p:spPr/>
        <p:txBody>
          <a:bodyPr/>
          <a:lstStyle/>
          <a:p>
            <a:r>
              <a:rPr lang="en-US" sz="2400" dirty="0" smtClean="0">
                <a:solidFill>
                  <a:srgbClr val="006AA6"/>
                </a:solidFill>
              </a:rPr>
              <a:t>Required Area: </a:t>
            </a:r>
            <a:r>
              <a:rPr lang="en-US" sz="2400" b="0" dirty="0" smtClean="0">
                <a:solidFill>
                  <a:schemeClr val="tx1"/>
                </a:solidFill>
              </a:rPr>
              <a:t>$2.00 per trip  (GREEN Area)</a:t>
            </a:r>
          </a:p>
          <a:p>
            <a:r>
              <a:rPr lang="en-US" sz="2400" dirty="0" smtClean="0">
                <a:solidFill>
                  <a:srgbClr val="006AA6"/>
                </a:solidFill>
              </a:rPr>
              <a:t>Level 1 Supplemental: </a:t>
            </a:r>
            <a:r>
              <a:rPr lang="en-US" sz="2400" b="0" dirty="0" smtClean="0">
                <a:solidFill>
                  <a:schemeClr val="tx1"/>
                </a:solidFill>
              </a:rPr>
              <a:t>$2.00 per trip (BLUE Area)</a:t>
            </a:r>
          </a:p>
          <a:p>
            <a:r>
              <a:rPr lang="en-US" sz="2400" dirty="0" smtClean="0">
                <a:solidFill>
                  <a:srgbClr val="006AA6"/>
                </a:solidFill>
              </a:rPr>
              <a:t>Level 2 Supplemental: </a:t>
            </a:r>
            <a:r>
              <a:rPr lang="en-US" sz="2400" b="0" dirty="0" smtClean="0">
                <a:solidFill>
                  <a:schemeClr val="tx1"/>
                </a:solidFill>
              </a:rPr>
              <a:t>$5.00 per trip (ORANGE Area)</a:t>
            </a:r>
          </a:p>
          <a:p>
            <a:r>
              <a:rPr lang="en-US" sz="2400" dirty="0" smtClean="0">
                <a:solidFill>
                  <a:srgbClr val="006AA6"/>
                </a:solidFill>
              </a:rPr>
              <a:t>Level 3 Supplemental: </a:t>
            </a:r>
            <a:r>
              <a:rPr lang="en-US" sz="2400" b="0" dirty="0" smtClean="0">
                <a:solidFill>
                  <a:schemeClr val="tx1"/>
                </a:solidFill>
              </a:rPr>
              <a:t>$8.00 per trip (GRAY Area)</a:t>
            </a:r>
          </a:p>
          <a:p>
            <a:r>
              <a:rPr lang="en-US" sz="2400" dirty="0">
                <a:solidFill>
                  <a:srgbClr val="006AA6"/>
                </a:solidFill>
              </a:rPr>
              <a:t>Same-day Service: </a:t>
            </a:r>
            <a:r>
              <a:rPr lang="en-US" sz="2400" b="0" dirty="0">
                <a:solidFill>
                  <a:schemeClr val="tx1"/>
                </a:solidFill>
              </a:rPr>
              <a:t>additional $6 per </a:t>
            </a:r>
            <a:r>
              <a:rPr lang="en-US" sz="2400" b="0" dirty="0" smtClean="0">
                <a:solidFill>
                  <a:schemeClr val="tx1"/>
                </a:solidFill>
              </a:rPr>
              <a:t>trip</a:t>
            </a:r>
            <a:endParaRPr lang="en-US" sz="2400" b="0" dirty="0">
              <a:solidFill>
                <a:schemeClr val="tx1"/>
              </a:solidFill>
            </a:endParaRPr>
          </a:p>
          <a:p>
            <a:endParaRPr lang="en-US" sz="2400" dirty="0">
              <a:solidFill>
                <a:srgbClr val="006AA6"/>
              </a:solidFill>
            </a:endParaRPr>
          </a:p>
          <a:p>
            <a:r>
              <a:rPr lang="en-US" sz="2400" dirty="0">
                <a:solidFill>
                  <a:srgbClr val="006AA6"/>
                </a:solidFill>
              </a:rPr>
              <a:t>No more Rider Rewards Program</a:t>
            </a:r>
          </a:p>
          <a:p>
            <a:r>
              <a:rPr lang="en-US" sz="2400" dirty="0">
                <a:solidFill>
                  <a:srgbClr val="006AA6"/>
                </a:solidFill>
              </a:rPr>
              <a:t>No more $18 Value Pass</a:t>
            </a:r>
          </a:p>
          <a:p>
            <a:r>
              <a:rPr lang="en-US" sz="2400" dirty="0">
                <a:solidFill>
                  <a:srgbClr val="006AA6"/>
                </a:solidFill>
              </a:rPr>
              <a:t>The $20 Value Pass = $22 in fares</a:t>
            </a:r>
          </a:p>
        </p:txBody>
      </p:sp>
    </p:spTree>
    <p:extLst>
      <p:ext uri="{BB962C8B-B14F-4D97-AF65-F5344CB8AC3E}">
        <p14:creationId xmlns:p14="http://schemas.microsoft.com/office/powerpoint/2010/main" val="2017365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Summary of Service Changes</a:t>
            </a:r>
            <a:endParaRPr lang="en-US" dirty="0">
              <a:solidFill>
                <a:srgbClr val="FC6737"/>
              </a:solidFill>
            </a:endParaRPr>
          </a:p>
        </p:txBody>
      </p:sp>
      <p:sp>
        <p:nvSpPr>
          <p:cNvPr id="3" name="Content Placeholder 2"/>
          <p:cNvSpPr>
            <a:spLocks noGrp="1"/>
          </p:cNvSpPr>
          <p:nvPr>
            <p:ph idx="1"/>
          </p:nvPr>
        </p:nvSpPr>
        <p:spPr/>
        <p:txBody>
          <a:bodyPr/>
          <a:lstStyle/>
          <a:p>
            <a:r>
              <a:rPr lang="en-US" sz="1800" dirty="0" smtClean="0">
                <a:solidFill>
                  <a:srgbClr val="006AA6"/>
                </a:solidFill>
              </a:rPr>
              <a:t>Paratransit service area</a:t>
            </a:r>
          </a:p>
          <a:p>
            <a:pPr lvl="1"/>
            <a:r>
              <a:rPr lang="en-US" dirty="0" smtClean="0">
                <a:solidFill>
                  <a:schemeClr val="tx1"/>
                </a:solidFill>
              </a:rPr>
              <a:t>Weekdays: covers all locations within ¾ of the fixed routes and supplemental service in 3 areas</a:t>
            </a:r>
          </a:p>
          <a:p>
            <a:pPr lvl="1"/>
            <a:r>
              <a:rPr lang="en-US" dirty="0" smtClean="0">
                <a:solidFill>
                  <a:schemeClr val="tx1"/>
                </a:solidFill>
              </a:rPr>
              <a:t>Weekends: covers the Required Area and the supplemental service in Level 1</a:t>
            </a:r>
          </a:p>
          <a:p>
            <a:endParaRPr lang="en-US" dirty="0" smtClean="0"/>
          </a:p>
          <a:p>
            <a:r>
              <a:rPr lang="en-US" sz="1800" dirty="0" smtClean="0">
                <a:solidFill>
                  <a:srgbClr val="006AA6"/>
                </a:solidFill>
              </a:rPr>
              <a:t>Service hours</a:t>
            </a:r>
          </a:p>
          <a:p>
            <a:pPr lvl="1"/>
            <a:r>
              <a:rPr lang="en-US" dirty="0" smtClean="0">
                <a:solidFill>
                  <a:schemeClr val="tx1"/>
                </a:solidFill>
              </a:rPr>
              <a:t>Weekdays in the Required Area and Level 1: 5:00 AM to midnight</a:t>
            </a:r>
          </a:p>
          <a:p>
            <a:pPr lvl="1"/>
            <a:r>
              <a:rPr lang="en-US" dirty="0" smtClean="0">
                <a:solidFill>
                  <a:schemeClr val="tx1"/>
                </a:solidFill>
              </a:rPr>
              <a:t>Weekdays in Level 2 and Level 3: 5:00 AM to 7:00 PM (no holidays)</a:t>
            </a:r>
          </a:p>
          <a:p>
            <a:pPr lvl="1"/>
            <a:r>
              <a:rPr lang="en-US" dirty="0" smtClean="0">
                <a:solidFill>
                  <a:schemeClr val="tx1"/>
                </a:solidFill>
              </a:rPr>
              <a:t>Weekends in Required Area and Level 1: 6:00 AM to midnight</a:t>
            </a:r>
          </a:p>
          <a:p>
            <a:endParaRPr lang="en-US" dirty="0" smtClean="0"/>
          </a:p>
          <a:p>
            <a:r>
              <a:rPr lang="en-US" sz="1800" dirty="0" smtClean="0">
                <a:solidFill>
                  <a:srgbClr val="006AA6"/>
                </a:solidFill>
              </a:rPr>
              <a:t>Fares</a:t>
            </a:r>
          </a:p>
          <a:p>
            <a:pPr lvl="1"/>
            <a:r>
              <a:rPr lang="en-US" dirty="0" smtClean="0">
                <a:solidFill>
                  <a:schemeClr val="tx1"/>
                </a:solidFill>
              </a:rPr>
              <a:t>$2.00 per ride for Required Area and Level 1 (advance reservation)</a:t>
            </a:r>
          </a:p>
          <a:p>
            <a:pPr lvl="1"/>
            <a:r>
              <a:rPr lang="en-US" dirty="0" smtClean="0">
                <a:solidFill>
                  <a:schemeClr val="tx1"/>
                </a:solidFill>
              </a:rPr>
              <a:t>$5.00 per ride for supplemental service in Level 2</a:t>
            </a:r>
          </a:p>
          <a:p>
            <a:pPr lvl="1"/>
            <a:r>
              <a:rPr lang="en-US" dirty="0" smtClean="0">
                <a:solidFill>
                  <a:schemeClr val="tx1"/>
                </a:solidFill>
              </a:rPr>
              <a:t>$8.00 per ride or supplemental service in Level 3</a:t>
            </a:r>
          </a:p>
          <a:p>
            <a:pPr lvl="1"/>
            <a:r>
              <a:rPr lang="en-US" dirty="0">
                <a:solidFill>
                  <a:schemeClr val="tx1"/>
                </a:solidFill>
              </a:rPr>
              <a:t>$6 extra for same-day </a:t>
            </a:r>
            <a:r>
              <a:rPr lang="en-US" dirty="0" smtClean="0">
                <a:solidFill>
                  <a:schemeClr val="tx1"/>
                </a:solidFill>
              </a:rPr>
              <a:t>service</a:t>
            </a:r>
            <a:endParaRPr lang="en-US" dirty="0">
              <a:solidFill>
                <a:schemeClr val="tx1"/>
              </a:solidFill>
            </a:endParaRPr>
          </a:p>
        </p:txBody>
      </p:sp>
    </p:spTree>
    <p:extLst>
      <p:ext uri="{BB962C8B-B14F-4D97-AF65-F5344CB8AC3E}">
        <p14:creationId xmlns:p14="http://schemas.microsoft.com/office/powerpoint/2010/main" val="3893110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9361"/>
            <a:ext cx="8477794" cy="1143000"/>
          </a:xfrm>
        </p:spPr>
        <p:txBody>
          <a:bodyPr/>
          <a:lstStyle/>
          <a:p>
            <a:pPr algn="ctr"/>
            <a:r>
              <a:rPr lang="en-US" dirty="0" smtClean="0"/>
              <a:t>Operational Policy Changes</a:t>
            </a:r>
            <a:br>
              <a:rPr lang="en-US" dirty="0" smtClean="0"/>
            </a:br>
            <a:r>
              <a:rPr lang="en-US" dirty="0" smtClean="0"/>
              <a:t>for 2019-2020</a:t>
            </a:r>
            <a:endParaRPr lang="en-US" dirty="0"/>
          </a:p>
        </p:txBody>
      </p:sp>
    </p:spTree>
    <p:extLst>
      <p:ext uri="{BB962C8B-B14F-4D97-AF65-F5344CB8AC3E}">
        <p14:creationId xmlns:p14="http://schemas.microsoft.com/office/powerpoint/2010/main" val="990950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Key Operational Policy Changes</a:t>
            </a:r>
            <a:endParaRPr lang="en-US" dirty="0">
              <a:solidFill>
                <a:srgbClr val="FC6737"/>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sz="2800" dirty="0">
                <a:solidFill>
                  <a:srgbClr val="006AA6"/>
                </a:solidFill>
              </a:rPr>
              <a:t>Eligibility certification</a:t>
            </a:r>
          </a:p>
          <a:p>
            <a:pPr marL="514350" indent="-514350">
              <a:buFont typeface="+mj-lt"/>
              <a:buAutoNum type="arabicPeriod"/>
            </a:pPr>
            <a:r>
              <a:rPr lang="en-US" sz="2800" dirty="0" smtClean="0">
                <a:solidFill>
                  <a:srgbClr val="006AA6"/>
                </a:solidFill>
              </a:rPr>
              <a:t>Advance reservations</a:t>
            </a:r>
          </a:p>
          <a:p>
            <a:pPr marL="514350" indent="-514350">
              <a:buFont typeface="+mj-lt"/>
              <a:buAutoNum type="arabicPeriod"/>
            </a:pPr>
            <a:r>
              <a:rPr lang="en-US" sz="2800" dirty="0">
                <a:solidFill>
                  <a:srgbClr val="006AA6"/>
                </a:solidFill>
              </a:rPr>
              <a:t>Service infractions and suspensions</a:t>
            </a:r>
          </a:p>
          <a:p>
            <a:pPr marL="514350" indent="-514350">
              <a:buFont typeface="+mj-lt"/>
              <a:buAutoNum type="arabicPeriod"/>
            </a:pPr>
            <a:r>
              <a:rPr lang="en-US" sz="2800" dirty="0" smtClean="0">
                <a:solidFill>
                  <a:srgbClr val="006AA6"/>
                </a:solidFill>
              </a:rPr>
              <a:t>Subscription </a:t>
            </a:r>
            <a:r>
              <a:rPr lang="en-US" sz="2800" dirty="0">
                <a:solidFill>
                  <a:srgbClr val="006AA6"/>
                </a:solidFill>
              </a:rPr>
              <a:t>service</a:t>
            </a:r>
          </a:p>
          <a:p>
            <a:pPr marL="514350" indent="-514350">
              <a:buFont typeface="+mj-lt"/>
              <a:buAutoNum type="arabicPeriod"/>
            </a:pPr>
            <a:r>
              <a:rPr lang="en-US" sz="2800" dirty="0" smtClean="0">
                <a:solidFill>
                  <a:srgbClr val="006AA6"/>
                </a:solidFill>
              </a:rPr>
              <a:t>Pickup window</a:t>
            </a:r>
            <a:endParaRPr lang="en-US" sz="2800" dirty="0">
              <a:solidFill>
                <a:srgbClr val="006AA6"/>
              </a:solidFill>
            </a:endParaRPr>
          </a:p>
          <a:p>
            <a:pPr marL="514350" indent="-514350">
              <a:buFont typeface="+mj-lt"/>
              <a:buAutoNum type="arabicPeriod"/>
            </a:pPr>
            <a:r>
              <a:rPr lang="en-US" sz="2800" dirty="0" smtClean="0">
                <a:solidFill>
                  <a:srgbClr val="006AA6"/>
                </a:solidFill>
              </a:rPr>
              <a:t>Pickup </a:t>
            </a:r>
            <a:r>
              <a:rPr lang="en-US" sz="2800" dirty="0">
                <a:solidFill>
                  <a:srgbClr val="006AA6"/>
                </a:solidFill>
              </a:rPr>
              <a:t>periods for return trips (No Strand)</a:t>
            </a:r>
          </a:p>
          <a:p>
            <a:endParaRPr lang="en-US" dirty="0"/>
          </a:p>
        </p:txBody>
      </p:sp>
      <p:sp>
        <p:nvSpPr>
          <p:cNvPr id="4" name="Rectangle 3"/>
          <p:cNvSpPr/>
          <p:nvPr/>
        </p:nvSpPr>
        <p:spPr>
          <a:xfrm>
            <a:off x="0" y="5636658"/>
            <a:ext cx="9144000" cy="461665"/>
          </a:xfrm>
          <a:prstGeom prst="rect">
            <a:avLst/>
          </a:prstGeom>
        </p:spPr>
        <p:txBody>
          <a:bodyPr wrap="square">
            <a:spAutoFit/>
          </a:bodyPr>
          <a:lstStyle/>
          <a:p>
            <a:pPr algn="ctr"/>
            <a:r>
              <a:rPr lang="en-US" sz="2400" dirty="0" smtClean="0"/>
              <a:t>Remember:  All policies are fully detailed </a:t>
            </a:r>
            <a:r>
              <a:rPr lang="en-US" sz="2400" dirty="0"/>
              <a:t>the Paratransit </a:t>
            </a:r>
            <a:r>
              <a:rPr lang="en-US" sz="2400" dirty="0" smtClean="0"/>
              <a:t>Plan!</a:t>
            </a:r>
            <a:endParaRPr lang="en-US" sz="2400" dirty="0"/>
          </a:p>
        </p:txBody>
      </p:sp>
    </p:spTree>
    <p:extLst>
      <p:ext uri="{BB962C8B-B14F-4D97-AF65-F5344CB8AC3E}">
        <p14:creationId xmlns:p14="http://schemas.microsoft.com/office/powerpoint/2010/main" val="31184674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Key Operational Policy Changes </a:t>
            </a:r>
            <a:r>
              <a:rPr lang="en-US" sz="3200" dirty="0" smtClean="0">
                <a:solidFill>
                  <a:srgbClr val="FC6737"/>
                </a:solidFill>
              </a:rPr>
              <a:t>(Cont.)</a:t>
            </a:r>
            <a:endParaRPr lang="en-US" sz="3200" dirty="0">
              <a:solidFill>
                <a:srgbClr val="FC6737"/>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sz="2800" dirty="0">
                <a:solidFill>
                  <a:srgbClr val="006AA6"/>
                </a:solidFill>
              </a:rPr>
              <a:t>Eligibility </a:t>
            </a:r>
            <a:r>
              <a:rPr lang="en-US" sz="2800" dirty="0" smtClean="0">
                <a:solidFill>
                  <a:srgbClr val="006AA6"/>
                </a:solidFill>
              </a:rPr>
              <a:t>Certification</a:t>
            </a:r>
          </a:p>
          <a:p>
            <a:pPr marL="1257300" lvl="2" indent="-457200"/>
            <a:r>
              <a:rPr lang="en-US" sz="2000" dirty="0" smtClean="0">
                <a:solidFill>
                  <a:schemeClr val="tx1"/>
                </a:solidFill>
              </a:rPr>
              <a:t>All-Trip Eligibility with a simple renewal process replaces the current Unconditional Eligibility</a:t>
            </a:r>
          </a:p>
          <a:p>
            <a:pPr marL="1257300" lvl="2" indent="-457200"/>
            <a:r>
              <a:rPr lang="en-US" sz="2000" dirty="0" smtClean="0">
                <a:solidFill>
                  <a:schemeClr val="tx1"/>
                </a:solidFill>
              </a:rPr>
              <a:t>Conditional Eligibility now includes Seasonal Eligibility</a:t>
            </a:r>
          </a:p>
          <a:p>
            <a:pPr marL="1257300" lvl="2" indent="-457200"/>
            <a:r>
              <a:rPr lang="en-US" sz="2000" dirty="0" smtClean="0">
                <a:solidFill>
                  <a:schemeClr val="tx1"/>
                </a:solidFill>
              </a:rPr>
              <a:t>Temporary Eligibility and Visitors – no change</a:t>
            </a:r>
            <a:endParaRPr lang="en-US" sz="2000" dirty="0">
              <a:solidFill>
                <a:schemeClr val="tx1"/>
              </a:solidFill>
            </a:endParaRPr>
          </a:p>
          <a:p>
            <a:pPr marL="514350" indent="-514350">
              <a:buFont typeface="+mj-lt"/>
              <a:buAutoNum type="arabicPeriod" startAt="2"/>
            </a:pPr>
            <a:r>
              <a:rPr lang="en-US" sz="2800" dirty="0" smtClean="0">
                <a:solidFill>
                  <a:srgbClr val="006AA6"/>
                </a:solidFill>
              </a:rPr>
              <a:t>Advance Reservations</a:t>
            </a:r>
          </a:p>
          <a:p>
            <a:pPr marL="1257300" lvl="2" indent="-457200"/>
            <a:r>
              <a:rPr lang="en-US" sz="2000" dirty="0" smtClean="0">
                <a:solidFill>
                  <a:schemeClr val="tx1"/>
                </a:solidFill>
              </a:rPr>
              <a:t>5-day advance reservations (down from 7-day advance reservations)</a:t>
            </a:r>
            <a:endParaRPr lang="en-US" sz="2000" dirty="0">
              <a:solidFill>
                <a:schemeClr val="tx1"/>
              </a:solidFill>
            </a:endParaRPr>
          </a:p>
          <a:p>
            <a:pPr marL="1257300" lvl="2" indent="-457200"/>
            <a:r>
              <a:rPr lang="en-US" sz="2000" dirty="0" smtClean="0">
                <a:solidFill>
                  <a:schemeClr val="tx1"/>
                </a:solidFill>
              </a:rPr>
              <a:t>Scheduling hours on weekends: 8am – 1pm</a:t>
            </a:r>
          </a:p>
          <a:p>
            <a:pPr marL="1257300" lvl="2" indent="-457200"/>
            <a:r>
              <a:rPr lang="en-US" sz="2000" dirty="0" smtClean="0">
                <a:solidFill>
                  <a:schemeClr val="tx1"/>
                </a:solidFill>
              </a:rPr>
              <a:t>On-line scheduling coming soon!</a:t>
            </a:r>
            <a:endParaRPr lang="en-US" sz="2000" dirty="0">
              <a:solidFill>
                <a:schemeClr val="tx1"/>
              </a:solidFill>
            </a:endParaRPr>
          </a:p>
          <a:p>
            <a:pPr marL="0" indent="0">
              <a:buNone/>
            </a:pPr>
            <a:endParaRPr lang="en-US" sz="2800" dirty="0" smtClean="0"/>
          </a:p>
          <a:p>
            <a:endParaRPr lang="en-US" dirty="0"/>
          </a:p>
        </p:txBody>
      </p:sp>
    </p:spTree>
    <p:extLst>
      <p:ext uri="{BB962C8B-B14F-4D97-AF65-F5344CB8AC3E}">
        <p14:creationId xmlns:p14="http://schemas.microsoft.com/office/powerpoint/2010/main" val="1793738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Key Operational Policy Changes </a:t>
            </a:r>
            <a:r>
              <a:rPr lang="en-US" sz="3200" dirty="0" smtClean="0">
                <a:solidFill>
                  <a:srgbClr val="FC6737"/>
                </a:solidFill>
              </a:rPr>
              <a:t>(Cont.)</a:t>
            </a:r>
            <a:endParaRPr lang="en-US" sz="3200" dirty="0">
              <a:solidFill>
                <a:srgbClr val="FC6737"/>
              </a:solidFill>
            </a:endParaRPr>
          </a:p>
        </p:txBody>
      </p:sp>
      <p:sp>
        <p:nvSpPr>
          <p:cNvPr id="3" name="Content Placeholder 2"/>
          <p:cNvSpPr>
            <a:spLocks noGrp="1"/>
          </p:cNvSpPr>
          <p:nvPr>
            <p:ph idx="1"/>
          </p:nvPr>
        </p:nvSpPr>
        <p:spPr/>
        <p:txBody>
          <a:bodyPr/>
          <a:lstStyle/>
          <a:p>
            <a:pPr marL="514350" indent="-514350">
              <a:buFont typeface="+mj-lt"/>
              <a:buAutoNum type="arabicPeriod" startAt="3"/>
            </a:pPr>
            <a:r>
              <a:rPr lang="en-US" sz="2800" dirty="0" smtClean="0">
                <a:solidFill>
                  <a:srgbClr val="006AA6"/>
                </a:solidFill>
              </a:rPr>
              <a:t>Service </a:t>
            </a:r>
            <a:r>
              <a:rPr lang="en-US" sz="2800" dirty="0">
                <a:solidFill>
                  <a:srgbClr val="006AA6"/>
                </a:solidFill>
              </a:rPr>
              <a:t>infractions and suspensions</a:t>
            </a:r>
          </a:p>
          <a:p>
            <a:pPr marL="1257300" lvl="2" indent="-457200"/>
            <a:r>
              <a:rPr lang="en-US" sz="2000" dirty="0" smtClean="0">
                <a:solidFill>
                  <a:schemeClr val="tx1"/>
                </a:solidFill>
              </a:rPr>
              <a:t>Includes No-shows, Late Cancellations and Cancel at Door</a:t>
            </a:r>
          </a:p>
          <a:p>
            <a:pPr marL="1257300" lvl="2" indent="-457200"/>
            <a:r>
              <a:rPr lang="en-US" sz="2000" dirty="0" smtClean="0">
                <a:solidFill>
                  <a:schemeClr val="tx1"/>
                </a:solidFill>
              </a:rPr>
              <a:t>Measured each month; everyone </a:t>
            </a:r>
            <a:r>
              <a:rPr lang="en-US" sz="2000" dirty="0">
                <a:solidFill>
                  <a:schemeClr val="tx1"/>
                </a:solidFill>
              </a:rPr>
              <a:t>starts the 1</a:t>
            </a:r>
            <a:r>
              <a:rPr lang="en-US" sz="2000" baseline="30000" dirty="0">
                <a:solidFill>
                  <a:schemeClr val="tx1"/>
                </a:solidFill>
              </a:rPr>
              <a:t>st</a:t>
            </a:r>
            <a:r>
              <a:rPr lang="en-US" sz="2000" dirty="0">
                <a:solidFill>
                  <a:schemeClr val="tx1"/>
                </a:solidFill>
              </a:rPr>
              <a:t> day of a new month at </a:t>
            </a:r>
            <a:r>
              <a:rPr lang="en-US" sz="2000" dirty="0" smtClean="0">
                <a:solidFill>
                  <a:schemeClr val="tx1"/>
                </a:solidFill>
              </a:rPr>
              <a:t>zero infractions!</a:t>
            </a:r>
          </a:p>
          <a:p>
            <a:pPr marL="1257300" lvl="2" indent="-457200"/>
            <a:r>
              <a:rPr lang="en-US" sz="2000" dirty="0" smtClean="0">
                <a:solidFill>
                  <a:schemeClr val="tx1"/>
                </a:solidFill>
              </a:rPr>
              <a:t>Resets every year; everyone </a:t>
            </a:r>
            <a:r>
              <a:rPr lang="en-US" sz="2000" dirty="0">
                <a:solidFill>
                  <a:schemeClr val="tx1"/>
                </a:solidFill>
              </a:rPr>
              <a:t>starts January at </a:t>
            </a:r>
            <a:r>
              <a:rPr lang="en-US" sz="2000" dirty="0" smtClean="0">
                <a:solidFill>
                  <a:schemeClr val="tx1"/>
                </a:solidFill>
              </a:rPr>
              <a:t>zero</a:t>
            </a:r>
            <a:endParaRPr lang="en-US" sz="2000" dirty="0">
              <a:solidFill>
                <a:schemeClr val="tx1"/>
              </a:solidFill>
            </a:endParaRPr>
          </a:p>
          <a:p>
            <a:pPr marL="1257300" lvl="2" indent="-457200"/>
            <a:r>
              <a:rPr lang="en-US" sz="2000" dirty="0" smtClean="0">
                <a:solidFill>
                  <a:schemeClr val="tx1"/>
                </a:solidFill>
              </a:rPr>
              <a:t>Always excludes situations outside of your control but </a:t>
            </a:r>
            <a:r>
              <a:rPr lang="en-US" sz="2000" u="sng" dirty="0" smtClean="0">
                <a:solidFill>
                  <a:schemeClr val="tx1"/>
                </a:solidFill>
              </a:rPr>
              <a:t>you must tell us!</a:t>
            </a:r>
            <a:endParaRPr lang="en-US" sz="2000" u="sng" dirty="0">
              <a:solidFill>
                <a:schemeClr val="tx1"/>
              </a:solidFill>
            </a:endParaRPr>
          </a:p>
          <a:p>
            <a:pPr marL="514350" indent="-514350">
              <a:buFont typeface="+mj-lt"/>
              <a:buAutoNum type="arabicPeriod" startAt="3"/>
            </a:pPr>
            <a:r>
              <a:rPr lang="en-US" sz="2800" dirty="0" smtClean="0">
                <a:solidFill>
                  <a:srgbClr val="006AA6"/>
                </a:solidFill>
              </a:rPr>
              <a:t>Subscription </a:t>
            </a:r>
            <a:r>
              <a:rPr lang="en-US" sz="2800" dirty="0">
                <a:solidFill>
                  <a:srgbClr val="006AA6"/>
                </a:solidFill>
              </a:rPr>
              <a:t>service</a:t>
            </a:r>
          </a:p>
          <a:p>
            <a:pPr marL="1257300" lvl="2" indent="-457200"/>
            <a:r>
              <a:rPr lang="en-US" sz="2000" dirty="0" smtClean="0">
                <a:solidFill>
                  <a:schemeClr val="tx1"/>
                </a:solidFill>
              </a:rPr>
              <a:t>Easier to apply; no more wait period unless capacity is met</a:t>
            </a:r>
          </a:p>
          <a:p>
            <a:pPr marL="1257300" lvl="2" indent="-457200"/>
            <a:r>
              <a:rPr lang="en-US" sz="2000" dirty="0" smtClean="0">
                <a:solidFill>
                  <a:schemeClr val="tx1"/>
                </a:solidFill>
              </a:rPr>
              <a:t>Easier to change address – we will do it unless capacity is met</a:t>
            </a:r>
          </a:p>
          <a:p>
            <a:pPr marL="1257300" lvl="2" indent="-457200"/>
            <a:r>
              <a:rPr lang="en-US" sz="2000" dirty="0" smtClean="0">
                <a:solidFill>
                  <a:schemeClr val="tx1"/>
                </a:solidFill>
              </a:rPr>
              <a:t>Introducing short term subscriptions!</a:t>
            </a:r>
            <a:endParaRPr lang="en-US" dirty="0">
              <a:solidFill>
                <a:schemeClr val="tx1"/>
              </a:solidFill>
            </a:endParaRPr>
          </a:p>
        </p:txBody>
      </p:sp>
    </p:spTree>
    <p:extLst>
      <p:ext uri="{BB962C8B-B14F-4D97-AF65-F5344CB8AC3E}">
        <p14:creationId xmlns:p14="http://schemas.microsoft.com/office/powerpoint/2010/main" val="2781644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Key Operational Policy Changes </a:t>
            </a:r>
            <a:r>
              <a:rPr lang="en-US" sz="3200" dirty="0" smtClean="0">
                <a:solidFill>
                  <a:srgbClr val="FC6737"/>
                </a:solidFill>
              </a:rPr>
              <a:t>(Cont.)</a:t>
            </a:r>
            <a:endParaRPr lang="en-US" sz="3200" dirty="0">
              <a:solidFill>
                <a:srgbClr val="FC6737"/>
              </a:solidFill>
            </a:endParaRPr>
          </a:p>
        </p:txBody>
      </p:sp>
      <p:sp>
        <p:nvSpPr>
          <p:cNvPr id="3" name="Content Placeholder 2"/>
          <p:cNvSpPr>
            <a:spLocks noGrp="1"/>
          </p:cNvSpPr>
          <p:nvPr>
            <p:ph idx="1"/>
          </p:nvPr>
        </p:nvSpPr>
        <p:spPr/>
        <p:txBody>
          <a:bodyPr/>
          <a:lstStyle/>
          <a:p>
            <a:pPr marL="514350" indent="-514350">
              <a:buFont typeface="+mj-lt"/>
              <a:buAutoNum type="arabicPeriod" startAt="4"/>
            </a:pPr>
            <a:r>
              <a:rPr lang="en-US" sz="2800" dirty="0" smtClean="0">
                <a:solidFill>
                  <a:srgbClr val="006AA6"/>
                </a:solidFill>
              </a:rPr>
              <a:t>Pickup window</a:t>
            </a:r>
          </a:p>
          <a:p>
            <a:pPr marL="1257300" lvl="2" indent="-457200"/>
            <a:r>
              <a:rPr lang="en-US" sz="2000" dirty="0">
                <a:solidFill>
                  <a:schemeClr val="tx1"/>
                </a:solidFill>
              </a:rPr>
              <a:t>The window will change </a:t>
            </a:r>
            <a:r>
              <a:rPr lang="en-US" sz="2000" dirty="0" smtClean="0">
                <a:solidFill>
                  <a:schemeClr val="tx1"/>
                </a:solidFill>
              </a:rPr>
              <a:t>to 5 </a:t>
            </a:r>
            <a:r>
              <a:rPr lang="en-US" sz="2000" dirty="0">
                <a:solidFill>
                  <a:schemeClr val="tx1"/>
                </a:solidFill>
              </a:rPr>
              <a:t>minutes before the pickup time and end 15 minutes after the pickup time</a:t>
            </a:r>
          </a:p>
          <a:p>
            <a:pPr marL="1257300" lvl="2" indent="-457200"/>
            <a:r>
              <a:rPr lang="en-US" sz="2000" dirty="0" smtClean="0">
                <a:solidFill>
                  <a:schemeClr val="tx1"/>
                </a:solidFill>
              </a:rPr>
              <a:t>The “Pickup </a:t>
            </a:r>
            <a:r>
              <a:rPr lang="en-US" sz="2000" dirty="0">
                <a:solidFill>
                  <a:schemeClr val="tx1"/>
                </a:solidFill>
              </a:rPr>
              <a:t>Period” </a:t>
            </a:r>
            <a:r>
              <a:rPr lang="en-US" sz="2000" dirty="0" smtClean="0">
                <a:solidFill>
                  <a:schemeClr val="tx1"/>
                </a:solidFill>
              </a:rPr>
              <a:t>remains at 20 minutes (the window </a:t>
            </a:r>
            <a:r>
              <a:rPr lang="en-US" sz="2000" dirty="0">
                <a:solidFill>
                  <a:schemeClr val="tx1"/>
                </a:solidFill>
              </a:rPr>
              <a:t>of time scheduled for the bus to arrive for your </a:t>
            </a:r>
            <a:r>
              <a:rPr lang="en-US" sz="2000" dirty="0" smtClean="0">
                <a:solidFill>
                  <a:schemeClr val="tx1"/>
                </a:solidFill>
              </a:rPr>
              <a:t>pickup) </a:t>
            </a:r>
          </a:p>
          <a:p>
            <a:pPr marL="514350" indent="-514350">
              <a:buFont typeface="+mj-lt"/>
              <a:buAutoNum type="arabicPeriod" startAt="4"/>
            </a:pPr>
            <a:r>
              <a:rPr lang="en-US" sz="2800" dirty="0" smtClean="0">
                <a:solidFill>
                  <a:srgbClr val="006AA6"/>
                </a:solidFill>
              </a:rPr>
              <a:t>Pickup periods for return trips (No Strand)</a:t>
            </a:r>
          </a:p>
          <a:p>
            <a:pPr marL="1257300" lvl="2" indent="-457200"/>
            <a:r>
              <a:rPr lang="en-US" sz="2000" dirty="0" smtClean="0">
                <a:solidFill>
                  <a:schemeClr val="tx1"/>
                </a:solidFill>
              </a:rPr>
              <a:t>The “Final </a:t>
            </a:r>
            <a:r>
              <a:rPr lang="en-US" sz="2000" dirty="0">
                <a:solidFill>
                  <a:schemeClr val="tx1"/>
                </a:solidFill>
              </a:rPr>
              <a:t>Pickup Period” is the latest pickup period for a return </a:t>
            </a:r>
            <a:r>
              <a:rPr lang="en-US" sz="2000" dirty="0" smtClean="0">
                <a:solidFill>
                  <a:schemeClr val="tx1"/>
                </a:solidFill>
              </a:rPr>
              <a:t>trip</a:t>
            </a:r>
            <a:endParaRPr lang="en-US" sz="2000" dirty="0">
              <a:solidFill>
                <a:schemeClr val="tx1"/>
              </a:solidFill>
            </a:endParaRPr>
          </a:p>
          <a:p>
            <a:pPr marL="1257300" lvl="2" indent="-457200"/>
            <a:r>
              <a:rPr lang="en-US" sz="2000" dirty="0" smtClean="0">
                <a:solidFill>
                  <a:schemeClr val="tx1"/>
                </a:solidFill>
              </a:rPr>
              <a:t>If </a:t>
            </a:r>
            <a:r>
              <a:rPr lang="en-US" sz="2000" dirty="0">
                <a:solidFill>
                  <a:schemeClr val="tx1"/>
                </a:solidFill>
              </a:rPr>
              <a:t>you don’t show for your scheduled return trip pickup, you can ask us to schedule a return trip so you are not </a:t>
            </a:r>
            <a:r>
              <a:rPr lang="en-US" sz="2000" dirty="0" smtClean="0">
                <a:solidFill>
                  <a:schemeClr val="tx1"/>
                </a:solidFill>
              </a:rPr>
              <a:t>stranded</a:t>
            </a:r>
            <a:endParaRPr lang="en-US" dirty="0">
              <a:solidFill>
                <a:schemeClr val="tx1"/>
              </a:solidFill>
            </a:endParaRPr>
          </a:p>
          <a:p>
            <a:pPr lvl="3"/>
            <a:r>
              <a:rPr lang="en-US" sz="1800" dirty="0" smtClean="0">
                <a:solidFill>
                  <a:srgbClr val="006AA6"/>
                </a:solidFill>
              </a:rPr>
              <a:t>Only </a:t>
            </a:r>
            <a:r>
              <a:rPr lang="en-US" sz="1800" dirty="0">
                <a:solidFill>
                  <a:srgbClr val="006AA6"/>
                </a:solidFill>
              </a:rPr>
              <a:t>during regular service hours</a:t>
            </a:r>
          </a:p>
          <a:p>
            <a:pPr lvl="3"/>
            <a:r>
              <a:rPr lang="en-US" sz="1800" dirty="0">
                <a:solidFill>
                  <a:srgbClr val="006AA6"/>
                </a:solidFill>
              </a:rPr>
              <a:t>Might need to wait longer than normal</a:t>
            </a:r>
          </a:p>
          <a:p>
            <a:endParaRPr lang="en-US" dirty="0"/>
          </a:p>
        </p:txBody>
      </p:sp>
    </p:spTree>
    <p:extLst>
      <p:ext uri="{BB962C8B-B14F-4D97-AF65-F5344CB8AC3E}">
        <p14:creationId xmlns:p14="http://schemas.microsoft.com/office/powerpoint/2010/main" val="383032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9361"/>
            <a:ext cx="8477794" cy="1143000"/>
          </a:xfrm>
        </p:spPr>
        <p:txBody>
          <a:bodyPr/>
          <a:lstStyle/>
          <a:p>
            <a:pPr algn="ctr"/>
            <a:r>
              <a:rPr lang="en-US" dirty="0" smtClean="0"/>
              <a:t>Everyone Clear So Far?</a:t>
            </a:r>
            <a:br>
              <a:rPr lang="en-US" dirty="0" smtClean="0"/>
            </a:br>
            <a:r>
              <a:rPr lang="en-US" dirty="0" smtClean="0"/>
              <a:t>What Questions Do You Have?</a:t>
            </a:r>
            <a:endParaRPr lang="en-US" dirty="0"/>
          </a:p>
        </p:txBody>
      </p:sp>
    </p:spTree>
    <p:extLst>
      <p:ext uri="{BB962C8B-B14F-4D97-AF65-F5344CB8AC3E}">
        <p14:creationId xmlns:p14="http://schemas.microsoft.com/office/powerpoint/2010/main" val="27090681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Other Details in the Plan</a:t>
            </a:r>
            <a:endParaRPr lang="en-US" dirty="0">
              <a:solidFill>
                <a:srgbClr val="FC6737"/>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sz="2800" dirty="0" smtClean="0">
                <a:solidFill>
                  <a:srgbClr val="006AA6"/>
                </a:solidFill>
              </a:rPr>
              <a:t>States explicitly what the Scheduler asks</a:t>
            </a:r>
          </a:p>
          <a:p>
            <a:pPr marL="514350" indent="-514350">
              <a:buFont typeface="+mj-lt"/>
              <a:buAutoNum type="arabicPeriod"/>
            </a:pPr>
            <a:r>
              <a:rPr lang="en-US" sz="2800" dirty="0" smtClean="0">
                <a:solidFill>
                  <a:srgbClr val="006AA6"/>
                </a:solidFill>
              </a:rPr>
              <a:t>Addresses the topics that customers voiced concerns with in 2017</a:t>
            </a:r>
          </a:p>
          <a:p>
            <a:pPr marL="914400" lvl="1" indent="-514350">
              <a:buFont typeface="+mj-lt"/>
              <a:buAutoNum type="alphaLcPeriod"/>
            </a:pPr>
            <a:r>
              <a:rPr lang="en-US" sz="2400" dirty="0" smtClean="0">
                <a:solidFill>
                  <a:schemeClr val="tx1"/>
                </a:solidFill>
              </a:rPr>
              <a:t>Service animals</a:t>
            </a:r>
          </a:p>
          <a:p>
            <a:pPr marL="914400" lvl="1" indent="-514350">
              <a:buFont typeface="+mj-lt"/>
              <a:buAutoNum type="alphaLcPeriod"/>
            </a:pPr>
            <a:r>
              <a:rPr lang="en-US" sz="2400" dirty="0" smtClean="0">
                <a:solidFill>
                  <a:schemeClr val="tx1"/>
                </a:solidFill>
              </a:rPr>
              <a:t>Children</a:t>
            </a:r>
          </a:p>
          <a:p>
            <a:pPr marL="914400" lvl="1" indent="-514350">
              <a:buFont typeface="+mj-lt"/>
              <a:buAutoNum type="alphaLcPeriod"/>
            </a:pPr>
            <a:r>
              <a:rPr lang="en-US" sz="2400" dirty="0" smtClean="0">
                <a:solidFill>
                  <a:schemeClr val="tx1"/>
                </a:solidFill>
              </a:rPr>
              <a:t>PCAs</a:t>
            </a:r>
          </a:p>
          <a:p>
            <a:pPr marL="914400" lvl="1" indent="-514350">
              <a:buFont typeface="+mj-lt"/>
              <a:buAutoNum type="alphaLcPeriod"/>
            </a:pPr>
            <a:r>
              <a:rPr lang="en-US" sz="2400" dirty="0" smtClean="0">
                <a:solidFill>
                  <a:schemeClr val="tx1"/>
                </a:solidFill>
              </a:rPr>
              <a:t>Early departures</a:t>
            </a:r>
          </a:p>
          <a:p>
            <a:pPr marL="914400" lvl="1" indent="-514350">
              <a:buFont typeface="+mj-lt"/>
              <a:buAutoNum type="alphaLcPeriod"/>
            </a:pPr>
            <a:r>
              <a:rPr lang="en-US" sz="2400" dirty="0" smtClean="0">
                <a:solidFill>
                  <a:schemeClr val="tx1"/>
                </a:solidFill>
              </a:rPr>
              <a:t>Restroom requests</a:t>
            </a:r>
          </a:p>
          <a:p>
            <a:pPr marL="400050" lvl="1" indent="0">
              <a:buNone/>
            </a:pPr>
            <a:endParaRPr lang="en-US" sz="2800" dirty="0" smtClean="0"/>
          </a:p>
          <a:p>
            <a:endParaRPr lang="en-US" dirty="0"/>
          </a:p>
        </p:txBody>
      </p:sp>
    </p:spTree>
    <p:extLst>
      <p:ext uri="{BB962C8B-B14F-4D97-AF65-F5344CB8AC3E}">
        <p14:creationId xmlns:p14="http://schemas.microsoft.com/office/powerpoint/2010/main" val="1705010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Meeting Overview</a:t>
            </a:r>
            <a:endParaRPr lang="en-US" dirty="0">
              <a:solidFill>
                <a:srgbClr val="FC6737"/>
              </a:solidFill>
            </a:endParaRPr>
          </a:p>
        </p:txBody>
      </p:sp>
      <p:sp>
        <p:nvSpPr>
          <p:cNvPr id="3" name="Content Placeholder 2"/>
          <p:cNvSpPr>
            <a:spLocks noGrp="1"/>
          </p:cNvSpPr>
          <p:nvPr>
            <p:ph idx="1"/>
          </p:nvPr>
        </p:nvSpPr>
        <p:spPr/>
        <p:txBody>
          <a:bodyPr/>
          <a:lstStyle/>
          <a:p>
            <a:r>
              <a:rPr lang="en-US" sz="2800" dirty="0" smtClean="0">
                <a:solidFill>
                  <a:srgbClr val="006AA6"/>
                </a:solidFill>
              </a:rPr>
              <a:t>2 Topics:</a:t>
            </a:r>
          </a:p>
          <a:p>
            <a:pPr lvl="1"/>
            <a:r>
              <a:rPr lang="en-US" sz="2400" dirty="0" smtClean="0">
                <a:solidFill>
                  <a:schemeClr val="tx1"/>
                </a:solidFill>
              </a:rPr>
              <a:t>Share proposal for the new Paratransit service area</a:t>
            </a:r>
          </a:p>
          <a:p>
            <a:pPr lvl="1"/>
            <a:r>
              <a:rPr lang="en-US" sz="2400" dirty="0" smtClean="0">
                <a:solidFill>
                  <a:schemeClr val="tx1"/>
                </a:solidFill>
              </a:rPr>
              <a:t>Proposed operational policy changes as part of the updated Paratransit Plan</a:t>
            </a:r>
          </a:p>
          <a:p>
            <a:endParaRPr lang="en-US" sz="2800" dirty="0" smtClean="0"/>
          </a:p>
          <a:p>
            <a:r>
              <a:rPr lang="en-US" sz="2800" dirty="0" smtClean="0">
                <a:solidFill>
                  <a:srgbClr val="006AA6"/>
                </a:solidFill>
              </a:rPr>
              <a:t>Purpose of the Meeting</a:t>
            </a:r>
          </a:p>
          <a:p>
            <a:pPr lvl="1"/>
            <a:r>
              <a:rPr lang="en-US" sz="2800" dirty="0" smtClean="0">
                <a:solidFill>
                  <a:schemeClr val="tx1"/>
                </a:solidFill>
              </a:rPr>
              <a:t>Inform you, prepare you, get input</a:t>
            </a:r>
          </a:p>
        </p:txBody>
      </p:sp>
    </p:spTree>
    <p:extLst>
      <p:ext uri="{BB962C8B-B14F-4D97-AF65-F5344CB8AC3E}">
        <p14:creationId xmlns:p14="http://schemas.microsoft.com/office/powerpoint/2010/main" val="2180363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Important Dates</a:t>
            </a:r>
            <a:endParaRPr lang="en-US" dirty="0">
              <a:solidFill>
                <a:srgbClr val="FC6737"/>
              </a:solidFill>
            </a:endParaRPr>
          </a:p>
        </p:txBody>
      </p:sp>
      <p:sp>
        <p:nvSpPr>
          <p:cNvPr id="3" name="Content Placeholder 2"/>
          <p:cNvSpPr>
            <a:spLocks noGrp="1"/>
          </p:cNvSpPr>
          <p:nvPr>
            <p:ph idx="1"/>
          </p:nvPr>
        </p:nvSpPr>
        <p:spPr/>
        <p:txBody>
          <a:bodyPr/>
          <a:lstStyle/>
          <a:p>
            <a:pPr marL="0" indent="0">
              <a:buNone/>
            </a:pPr>
            <a:r>
              <a:rPr lang="en-US" sz="2800" dirty="0" smtClean="0">
                <a:solidFill>
                  <a:srgbClr val="006AA6"/>
                </a:solidFill>
              </a:rPr>
              <a:t>Review the Plan:</a:t>
            </a:r>
          </a:p>
          <a:p>
            <a:r>
              <a:rPr lang="en-US" sz="2400" b="0" dirty="0" smtClean="0">
                <a:solidFill>
                  <a:schemeClr val="tx1"/>
                </a:solidFill>
              </a:rPr>
              <a:t>March 19: An accessible Word file that is compatible with Screen Readers will be posted online</a:t>
            </a:r>
          </a:p>
          <a:p>
            <a:pPr marL="0" indent="0">
              <a:buNone/>
            </a:pPr>
            <a:endParaRPr lang="en-US" sz="2800" dirty="0">
              <a:solidFill>
                <a:srgbClr val="006AA6"/>
              </a:solidFill>
            </a:endParaRPr>
          </a:p>
          <a:p>
            <a:pPr marL="0" indent="0">
              <a:buNone/>
            </a:pPr>
            <a:r>
              <a:rPr lang="en-US" sz="2800" dirty="0" smtClean="0">
                <a:solidFill>
                  <a:srgbClr val="006AA6"/>
                </a:solidFill>
              </a:rPr>
              <a:t>Public Hearing on the Paratransit Plan:</a:t>
            </a:r>
          </a:p>
          <a:p>
            <a:r>
              <a:rPr lang="en-US" sz="2400" b="0" dirty="0" smtClean="0">
                <a:solidFill>
                  <a:schemeClr val="tx1"/>
                </a:solidFill>
              </a:rPr>
              <a:t>April 2 at RTS</a:t>
            </a:r>
          </a:p>
          <a:p>
            <a:pPr marL="0" indent="0">
              <a:buNone/>
            </a:pPr>
            <a:endParaRPr lang="en-US" sz="2800" dirty="0" smtClean="0">
              <a:solidFill>
                <a:srgbClr val="006AA6"/>
              </a:solidFill>
            </a:endParaRPr>
          </a:p>
          <a:p>
            <a:pPr marL="0" indent="0">
              <a:buNone/>
            </a:pPr>
            <a:r>
              <a:rPr lang="en-US" sz="2800" dirty="0" smtClean="0">
                <a:solidFill>
                  <a:srgbClr val="006AA6"/>
                </a:solidFill>
              </a:rPr>
              <a:t>Written Comment Deadline:</a:t>
            </a:r>
            <a:endParaRPr lang="en-US" sz="2800" dirty="0">
              <a:solidFill>
                <a:srgbClr val="006AA6"/>
              </a:solidFill>
            </a:endParaRPr>
          </a:p>
          <a:p>
            <a:r>
              <a:rPr lang="en-US" sz="2400" b="0" dirty="0" smtClean="0">
                <a:solidFill>
                  <a:schemeClr val="tx1"/>
                </a:solidFill>
              </a:rPr>
              <a:t>April 16</a:t>
            </a:r>
            <a:endParaRPr lang="en-US" sz="2400" b="0" dirty="0">
              <a:solidFill>
                <a:schemeClr val="tx1"/>
              </a:solidFill>
            </a:endParaRPr>
          </a:p>
          <a:p>
            <a:pPr marL="0" indent="0">
              <a:buNone/>
            </a:pPr>
            <a:endParaRPr lang="en-US" sz="2000" dirty="0">
              <a:solidFill>
                <a:srgbClr val="006AA6"/>
              </a:solidFill>
            </a:endParaRPr>
          </a:p>
        </p:txBody>
      </p:sp>
    </p:spTree>
    <p:extLst>
      <p:ext uri="{BB962C8B-B14F-4D97-AF65-F5344CB8AC3E}">
        <p14:creationId xmlns:p14="http://schemas.microsoft.com/office/powerpoint/2010/main" val="2814569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Public Hearing</a:t>
            </a:r>
            <a:endParaRPr lang="en-US" dirty="0">
              <a:solidFill>
                <a:srgbClr val="FC6737"/>
              </a:solidFill>
            </a:endParaRPr>
          </a:p>
        </p:txBody>
      </p:sp>
      <p:sp>
        <p:nvSpPr>
          <p:cNvPr id="3" name="Content Placeholder 2"/>
          <p:cNvSpPr>
            <a:spLocks noGrp="1"/>
          </p:cNvSpPr>
          <p:nvPr>
            <p:ph idx="1"/>
          </p:nvPr>
        </p:nvSpPr>
        <p:spPr/>
        <p:txBody>
          <a:bodyPr/>
          <a:lstStyle/>
          <a:p>
            <a:pPr marL="0" indent="0">
              <a:buNone/>
            </a:pPr>
            <a:r>
              <a:rPr lang="en-US" sz="1800" dirty="0" smtClean="0">
                <a:solidFill>
                  <a:srgbClr val="006AA6"/>
                </a:solidFill>
              </a:rPr>
              <a:t>WHEN:</a:t>
            </a:r>
          </a:p>
          <a:p>
            <a:pPr marL="0" indent="0">
              <a:buNone/>
            </a:pPr>
            <a:r>
              <a:rPr lang="en-US" sz="1800" b="0" dirty="0" smtClean="0">
                <a:solidFill>
                  <a:schemeClr val="tx1"/>
                </a:solidFill>
              </a:rPr>
              <a:t>Tuesday, April 2, 2019, 5:00-6:30 p.m.</a:t>
            </a:r>
          </a:p>
          <a:p>
            <a:pPr marL="0" indent="0">
              <a:buNone/>
            </a:pPr>
            <a:endParaRPr lang="en-US" sz="1800" dirty="0">
              <a:solidFill>
                <a:srgbClr val="006AA6"/>
              </a:solidFill>
            </a:endParaRPr>
          </a:p>
          <a:p>
            <a:pPr marL="0" indent="0">
              <a:buNone/>
            </a:pPr>
            <a:r>
              <a:rPr lang="en-US" sz="1800" dirty="0" smtClean="0">
                <a:solidFill>
                  <a:srgbClr val="006AA6"/>
                </a:solidFill>
              </a:rPr>
              <a:t>WHERE:</a:t>
            </a:r>
          </a:p>
          <a:p>
            <a:pPr marL="0" indent="0">
              <a:buNone/>
            </a:pPr>
            <a:r>
              <a:rPr lang="en-US" sz="1800" b="0" dirty="0" smtClean="0">
                <a:solidFill>
                  <a:schemeClr val="tx1"/>
                </a:solidFill>
              </a:rPr>
              <a:t>RTS Board Conference Room</a:t>
            </a:r>
          </a:p>
          <a:p>
            <a:pPr marL="0" indent="0">
              <a:buNone/>
            </a:pPr>
            <a:r>
              <a:rPr lang="en-US" sz="1800" b="0" dirty="0" smtClean="0">
                <a:solidFill>
                  <a:schemeClr val="tx1"/>
                </a:solidFill>
              </a:rPr>
              <a:t>1372 East Main Street</a:t>
            </a:r>
          </a:p>
          <a:p>
            <a:pPr marL="0" indent="0">
              <a:buNone/>
            </a:pPr>
            <a:r>
              <a:rPr lang="en-US" sz="1800" b="0" dirty="0" smtClean="0">
                <a:solidFill>
                  <a:schemeClr val="tx1"/>
                </a:solidFill>
              </a:rPr>
              <a:t>Rochester, NY 14609</a:t>
            </a:r>
            <a:endParaRPr lang="en-US" sz="1800" b="0" dirty="0">
              <a:solidFill>
                <a:schemeClr val="tx1"/>
              </a:solidFill>
            </a:endParaRPr>
          </a:p>
          <a:p>
            <a:pPr marL="0" indent="0">
              <a:buNone/>
            </a:pPr>
            <a:endParaRPr lang="en-US" sz="1800" dirty="0" smtClean="0">
              <a:solidFill>
                <a:srgbClr val="006AA6"/>
              </a:solidFill>
            </a:endParaRPr>
          </a:p>
          <a:p>
            <a:pPr marL="0" indent="0">
              <a:buNone/>
            </a:pPr>
            <a:r>
              <a:rPr lang="en-US" sz="1800" dirty="0" smtClean="0">
                <a:solidFill>
                  <a:srgbClr val="006AA6"/>
                </a:solidFill>
              </a:rPr>
              <a:t>WRITTEN COMMENT DEADLINE:</a:t>
            </a:r>
            <a:endParaRPr lang="en-US" sz="1800" dirty="0">
              <a:solidFill>
                <a:srgbClr val="006AA6"/>
              </a:solidFill>
            </a:endParaRPr>
          </a:p>
          <a:p>
            <a:pPr marL="0" indent="0">
              <a:buNone/>
            </a:pPr>
            <a:r>
              <a:rPr lang="en-US" sz="1800" b="0" dirty="0" smtClean="0">
                <a:solidFill>
                  <a:schemeClr val="tx1"/>
                </a:solidFill>
              </a:rPr>
              <a:t>April 16 AT 5:00 p.m.</a:t>
            </a:r>
            <a:endParaRPr lang="en-US" sz="1800" b="0" dirty="0">
              <a:solidFill>
                <a:schemeClr val="tx1"/>
              </a:solidFill>
            </a:endParaRPr>
          </a:p>
          <a:p>
            <a:pPr marL="0" indent="0">
              <a:buNone/>
            </a:pPr>
            <a:r>
              <a:rPr lang="en-US" sz="1800" b="0" dirty="0" smtClean="0">
                <a:solidFill>
                  <a:schemeClr val="tx1"/>
                </a:solidFill>
              </a:rPr>
              <a:t>Rochester Genesee Regional Transportation Authority</a:t>
            </a:r>
          </a:p>
          <a:p>
            <a:pPr marL="0" indent="0">
              <a:buNone/>
            </a:pPr>
            <a:r>
              <a:rPr lang="en-US" sz="1800" b="0" dirty="0" smtClean="0">
                <a:solidFill>
                  <a:schemeClr val="tx1"/>
                </a:solidFill>
              </a:rPr>
              <a:t>Attn: General Counsel</a:t>
            </a:r>
          </a:p>
          <a:p>
            <a:pPr marL="0" indent="0">
              <a:buNone/>
            </a:pPr>
            <a:r>
              <a:rPr lang="en-US" sz="1800" b="0" dirty="0" smtClean="0">
                <a:solidFill>
                  <a:schemeClr val="tx1"/>
                </a:solidFill>
              </a:rPr>
              <a:t>1372 East Main Street, Rochester, NY 14609</a:t>
            </a:r>
            <a:endParaRPr lang="en-US" sz="1800" b="0" dirty="0">
              <a:solidFill>
                <a:schemeClr val="tx1"/>
              </a:solidFill>
            </a:endParaRPr>
          </a:p>
          <a:p>
            <a:pPr marL="0" indent="0">
              <a:buNone/>
            </a:pPr>
            <a:endParaRPr lang="en-US" sz="2000" dirty="0">
              <a:solidFill>
                <a:srgbClr val="006AA6"/>
              </a:solidFill>
            </a:endParaRPr>
          </a:p>
        </p:txBody>
      </p:sp>
    </p:spTree>
    <p:extLst>
      <p:ext uri="{BB962C8B-B14F-4D97-AF65-F5344CB8AC3E}">
        <p14:creationId xmlns:p14="http://schemas.microsoft.com/office/powerpoint/2010/main" val="2168918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46275"/>
            <a:ext cx="7772400" cy="1470025"/>
          </a:xfrm>
        </p:spPr>
        <p:txBody>
          <a:bodyPr/>
          <a:lstStyle/>
          <a:p>
            <a:r>
              <a:rPr lang="en-US" sz="7200" dirty="0" smtClean="0"/>
              <a:t>Thank You</a:t>
            </a:r>
            <a:endParaRPr lang="en-US" sz="7200" dirty="0"/>
          </a:p>
        </p:txBody>
      </p:sp>
      <p:sp>
        <p:nvSpPr>
          <p:cNvPr id="3" name="Text Placeholder 2"/>
          <p:cNvSpPr>
            <a:spLocks noGrp="1"/>
          </p:cNvSpPr>
          <p:nvPr>
            <p:ph type="body" sz="quarter" idx="10"/>
          </p:nvPr>
        </p:nvSpPr>
        <p:spPr/>
        <p:txBody>
          <a:bodyPr/>
          <a:lstStyle/>
          <a:p>
            <a:pPr algn="ctr"/>
            <a:r>
              <a:rPr lang="en-US" dirty="0" smtClean="0"/>
              <a:t>Questions? </a:t>
            </a:r>
            <a:endParaRPr lang="en-US" dirty="0"/>
          </a:p>
        </p:txBody>
      </p:sp>
    </p:spTree>
    <p:extLst>
      <p:ext uri="{BB962C8B-B14F-4D97-AF65-F5344CB8AC3E}">
        <p14:creationId xmlns:p14="http://schemas.microsoft.com/office/powerpoint/2010/main" val="1341334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Paratransit Is . . .</a:t>
            </a:r>
            <a:endParaRPr lang="en-US" dirty="0">
              <a:solidFill>
                <a:srgbClr val="FC6737"/>
              </a:solidFill>
            </a:endParaRPr>
          </a:p>
        </p:txBody>
      </p:sp>
      <p:sp>
        <p:nvSpPr>
          <p:cNvPr id="3" name="Content Placeholder 2"/>
          <p:cNvSpPr>
            <a:spLocks noGrp="1"/>
          </p:cNvSpPr>
          <p:nvPr>
            <p:ph idx="1"/>
          </p:nvPr>
        </p:nvSpPr>
        <p:spPr>
          <a:xfrm>
            <a:off x="457199" y="2238375"/>
            <a:ext cx="8558982" cy="4525963"/>
          </a:xfrm>
        </p:spPr>
        <p:txBody>
          <a:bodyPr/>
          <a:lstStyle/>
          <a:p>
            <a:r>
              <a:rPr lang="en-US" sz="2200" dirty="0">
                <a:solidFill>
                  <a:srgbClr val="006AA6"/>
                </a:solidFill>
              </a:rPr>
              <a:t>Comparable transportation service required by the ADA</a:t>
            </a:r>
            <a:endParaRPr lang="en-US" sz="2200" u="sng" dirty="0">
              <a:solidFill>
                <a:srgbClr val="006AA6"/>
              </a:solidFill>
            </a:endParaRPr>
          </a:p>
          <a:p>
            <a:r>
              <a:rPr lang="en-US" sz="2200" dirty="0">
                <a:solidFill>
                  <a:srgbClr val="006AA6"/>
                </a:solidFill>
              </a:rPr>
              <a:t>For people </a:t>
            </a:r>
            <a:r>
              <a:rPr lang="en-US" sz="2200" dirty="0" smtClean="0">
                <a:solidFill>
                  <a:srgbClr val="006AA6"/>
                </a:solidFill>
              </a:rPr>
              <a:t>whose </a:t>
            </a:r>
            <a:r>
              <a:rPr lang="en-US" sz="2200" dirty="0">
                <a:solidFill>
                  <a:srgbClr val="006AA6"/>
                </a:solidFill>
              </a:rPr>
              <a:t>disabilities </a:t>
            </a:r>
            <a:r>
              <a:rPr lang="en-US" sz="2200" dirty="0" smtClean="0">
                <a:solidFill>
                  <a:srgbClr val="006AA6"/>
                </a:solidFill>
              </a:rPr>
              <a:t>prevent them from using fixed route </a:t>
            </a:r>
          </a:p>
          <a:p>
            <a:r>
              <a:rPr lang="en-US" sz="2200" dirty="0" smtClean="0">
                <a:solidFill>
                  <a:srgbClr val="006AA6"/>
                </a:solidFill>
              </a:rPr>
              <a:t>Available on the same basis as that provided to people using fixed route systems</a:t>
            </a:r>
          </a:p>
          <a:p>
            <a:r>
              <a:rPr lang="en-US" sz="2200" dirty="0" smtClean="0">
                <a:solidFill>
                  <a:srgbClr val="006AA6"/>
                </a:solidFill>
              </a:rPr>
              <a:t>Complements the fixed route system</a:t>
            </a:r>
          </a:p>
          <a:p>
            <a:r>
              <a:rPr lang="en-US" sz="2200" dirty="0" smtClean="0">
                <a:solidFill>
                  <a:srgbClr val="006AA6"/>
                </a:solidFill>
              </a:rPr>
              <a:t>Curb-to-curb by default</a:t>
            </a:r>
          </a:p>
        </p:txBody>
      </p:sp>
    </p:spTree>
    <p:extLst>
      <p:ext uri="{BB962C8B-B14F-4D97-AF65-F5344CB8AC3E}">
        <p14:creationId xmlns:p14="http://schemas.microsoft.com/office/powerpoint/2010/main" val="2104955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Paratransit and Fixed Route</a:t>
            </a:r>
            <a:endParaRPr lang="en-US" dirty="0">
              <a:solidFill>
                <a:srgbClr val="FC6737"/>
              </a:solidFill>
            </a:endParaRPr>
          </a:p>
        </p:txBody>
      </p:sp>
      <p:sp>
        <p:nvSpPr>
          <p:cNvPr id="3" name="Content Placeholder 2"/>
          <p:cNvSpPr>
            <a:spLocks noGrp="1"/>
          </p:cNvSpPr>
          <p:nvPr>
            <p:ph idx="1"/>
          </p:nvPr>
        </p:nvSpPr>
        <p:spPr>
          <a:xfrm>
            <a:off x="457199" y="2238375"/>
            <a:ext cx="8558982" cy="4525963"/>
          </a:xfrm>
        </p:spPr>
        <p:txBody>
          <a:bodyPr/>
          <a:lstStyle/>
          <a:p>
            <a:r>
              <a:rPr lang="en-US" sz="2800" dirty="0" smtClean="0">
                <a:solidFill>
                  <a:srgbClr val="006AA6"/>
                </a:solidFill>
              </a:rPr>
              <a:t>Fixed route is like a bed</a:t>
            </a:r>
          </a:p>
          <a:p>
            <a:endParaRPr lang="en-US" dirty="0">
              <a:solidFill>
                <a:srgbClr val="006AA6"/>
              </a:solidFill>
            </a:endParaRPr>
          </a:p>
          <a:p>
            <a:r>
              <a:rPr lang="en-US" sz="2800" dirty="0" smtClean="0">
                <a:solidFill>
                  <a:srgbClr val="006AA6"/>
                </a:solidFill>
              </a:rPr>
              <a:t>Paratransit is like a blanket</a:t>
            </a:r>
          </a:p>
        </p:txBody>
      </p:sp>
      <p:pic>
        <p:nvPicPr>
          <p:cNvPr id="4" name="Picture 3"/>
          <p:cNvPicPr>
            <a:picLocks noChangeAspect="1"/>
          </p:cNvPicPr>
          <p:nvPr/>
        </p:nvPicPr>
        <p:blipFill>
          <a:blip r:embed="rId3"/>
          <a:stretch>
            <a:fillRect/>
          </a:stretch>
        </p:blipFill>
        <p:spPr>
          <a:xfrm>
            <a:off x="4953653" y="3780110"/>
            <a:ext cx="3950950" cy="2607627"/>
          </a:xfrm>
          <a:prstGeom prst="rect">
            <a:avLst/>
          </a:prstGeom>
          <a:ln>
            <a:noFill/>
          </a:ln>
          <a:effectLst>
            <a:softEdge rad="112500"/>
          </a:effectLst>
        </p:spPr>
      </p:pic>
    </p:spTree>
    <p:extLst>
      <p:ext uri="{BB962C8B-B14F-4D97-AF65-F5344CB8AC3E}">
        <p14:creationId xmlns:p14="http://schemas.microsoft.com/office/powerpoint/2010/main" val="2226596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Paratransit Is Not . . .</a:t>
            </a:r>
            <a:endParaRPr lang="en-US" dirty="0">
              <a:solidFill>
                <a:srgbClr val="FC6737"/>
              </a:solidFill>
            </a:endParaRPr>
          </a:p>
        </p:txBody>
      </p:sp>
      <p:sp>
        <p:nvSpPr>
          <p:cNvPr id="3" name="Content Placeholder 2"/>
          <p:cNvSpPr>
            <a:spLocks noGrp="1"/>
          </p:cNvSpPr>
          <p:nvPr>
            <p:ph idx="1"/>
          </p:nvPr>
        </p:nvSpPr>
        <p:spPr>
          <a:xfrm>
            <a:off x="457199" y="2238375"/>
            <a:ext cx="8558982" cy="4525963"/>
          </a:xfrm>
        </p:spPr>
        <p:txBody>
          <a:bodyPr/>
          <a:lstStyle/>
          <a:p>
            <a:r>
              <a:rPr lang="en-US" sz="2200" dirty="0" smtClean="0">
                <a:solidFill>
                  <a:srgbClr val="006AA6"/>
                </a:solidFill>
              </a:rPr>
              <a:t>Not free</a:t>
            </a:r>
            <a:endParaRPr lang="en-US" sz="2200" dirty="0">
              <a:solidFill>
                <a:srgbClr val="006AA6"/>
              </a:solidFill>
            </a:endParaRPr>
          </a:p>
          <a:p>
            <a:r>
              <a:rPr lang="en-US" sz="2200" dirty="0" smtClean="0">
                <a:solidFill>
                  <a:srgbClr val="006AA6"/>
                </a:solidFill>
              </a:rPr>
              <a:t>Not available just because someone uses </a:t>
            </a:r>
            <a:r>
              <a:rPr lang="en-US" sz="2200" dirty="0">
                <a:solidFill>
                  <a:srgbClr val="006AA6"/>
                </a:solidFill>
              </a:rPr>
              <a:t>a mobility device or has a disability</a:t>
            </a:r>
          </a:p>
          <a:p>
            <a:r>
              <a:rPr lang="en-US" sz="2200" dirty="0" smtClean="0">
                <a:solidFill>
                  <a:srgbClr val="006AA6"/>
                </a:solidFill>
              </a:rPr>
              <a:t>Not a non-emergency medical transportation service</a:t>
            </a:r>
          </a:p>
          <a:p>
            <a:r>
              <a:rPr lang="en-US" sz="2200" dirty="0" smtClean="0">
                <a:solidFill>
                  <a:srgbClr val="006AA6"/>
                </a:solidFill>
              </a:rPr>
              <a:t>Not a substitute for assistance provided by a Personal Attendant</a:t>
            </a:r>
          </a:p>
          <a:p>
            <a:r>
              <a:rPr lang="en-US" sz="2200" dirty="0" smtClean="0">
                <a:solidFill>
                  <a:srgbClr val="006AA6"/>
                </a:solidFill>
              </a:rPr>
              <a:t>Not identical to fixed route</a:t>
            </a:r>
          </a:p>
          <a:p>
            <a:r>
              <a:rPr lang="en-US" sz="2200" dirty="0" smtClean="0">
                <a:solidFill>
                  <a:srgbClr val="006AA6"/>
                </a:solidFill>
              </a:rPr>
              <a:t>Not door-to-door by default</a:t>
            </a:r>
          </a:p>
          <a:p>
            <a:r>
              <a:rPr lang="en-US" sz="2200" dirty="0" smtClean="0">
                <a:solidFill>
                  <a:srgbClr val="006AA6"/>
                </a:solidFill>
              </a:rPr>
              <a:t>Never door-through-door</a:t>
            </a:r>
          </a:p>
        </p:txBody>
      </p:sp>
    </p:spTree>
    <p:extLst>
      <p:ext uri="{BB962C8B-B14F-4D97-AF65-F5344CB8AC3E}">
        <p14:creationId xmlns:p14="http://schemas.microsoft.com/office/powerpoint/2010/main" val="2524506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What is the Paratransit Plan?</a:t>
            </a:r>
            <a:endParaRPr lang="en-US" dirty="0">
              <a:solidFill>
                <a:srgbClr val="FC6737"/>
              </a:solidFill>
            </a:endParaRPr>
          </a:p>
        </p:txBody>
      </p:sp>
      <p:sp>
        <p:nvSpPr>
          <p:cNvPr id="3" name="Content Placeholder 2"/>
          <p:cNvSpPr>
            <a:spLocks noGrp="1"/>
          </p:cNvSpPr>
          <p:nvPr>
            <p:ph idx="1"/>
          </p:nvPr>
        </p:nvSpPr>
        <p:spPr>
          <a:xfrm>
            <a:off x="457199" y="2238375"/>
            <a:ext cx="8558982" cy="4525963"/>
          </a:xfrm>
        </p:spPr>
        <p:txBody>
          <a:bodyPr/>
          <a:lstStyle/>
          <a:p>
            <a:r>
              <a:rPr lang="en-US" sz="2200" dirty="0" smtClean="0">
                <a:solidFill>
                  <a:srgbClr val="006AA6"/>
                </a:solidFill>
              </a:rPr>
              <a:t>Compares fixed route and paratransit service</a:t>
            </a:r>
          </a:p>
          <a:p>
            <a:r>
              <a:rPr lang="en-US" sz="2200" dirty="0" smtClean="0">
                <a:solidFill>
                  <a:srgbClr val="006AA6"/>
                </a:solidFill>
              </a:rPr>
              <a:t>Contains operational policies and procedures</a:t>
            </a:r>
          </a:p>
          <a:p>
            <a:r>
              <a:rPr lang="en-US" sz="2200" dirty="0" smtClean="0">
                <a:solidFill>
                  <a:srgbClr val="006AA6"/>
                </a:solidFill>
              </a:rPr>
              <a:t>Describes how we meet service criteria</a:t>
            </a:r>
          </a:p>
          <a:p>
            <a:endParaRPr lang="en-US" sz="2200" dirty="0" smtClean="0">
              <a:solidFill>
                <a:srgbClr val="006AA6"/>
              </a:solidFill>
            </a:endParaRPr>
          </a:p>
          <a:p>
            <a:endParaRPr lang="en-US" sz="1200" dirty="0" smtClean="0">
              <a:solidFill>
                <a:srgbClr val="006AA6"/>
              </a:solidFill>
            </a:endParaRPr>
          </a:p>
          <a:p>
            <a:pPr marL="0" indent="0">
              <a:buNone/>
            </a:pPr>
            <a:r>
              <a:rPr lang="en-US" sz="2200" u="sng" dirty="0" smtClean="0">
                <a:solidFill>
                  <a:srgbClr val="006AA6"/>
                </a:solidFill>
              </a:rPr>
              <a:t>Comparable Service Criteria</a:t>
            </a:r>
          </a:p>
        </p:txBody>
      </p:sp>
      <p:graphicFrame>
        <p:nvGraphicFramePr>
          <p:cNvPr id="4" name="Table 3"/>
          <p:cNvGraphicFramePr>
            <a:graphicFrameLocks noGrp="1"/>
          </p:cNvGraphicFramePr>
          <p:nvPr>
            <p:extLst>
              <p:ext uri="{D42A27DB-BD31-4B8C-83A1-F6EECF244321}">
                <p14:modId xmlns:p14="http://schemas.microsoft.com/office/powerpoint/2010/main" val="1700890534"/>
              </p:ext>
            </p:extLst>
          </p:nvPr>
        </p:nvGraphicFramePr>
        <p:xfrm>
          <a:off x="457199" y="4785014"/>
          <a:ext cx="8372168" cy="1798320"/>
        </p:xfrm>
        <a:graphic>
          <a:graphicData uri="http://schemas.openxmlformats.org/drawingml/2006/table">
            <a:tbl>
              <a:tblPr firstRow="1" bandRow="1">
                <a:tableStyleId>{2D5ABB26-0587-4C30-8999-92F81FD0307C}</a:tableStyleId>
              </a:tblPr>
              <a:tblGrid>
                <a:gridCol w="3719147">
                  <a:extLst>
                    <a:ext uri="{9D8B030D-6E8A-4147-A177-3AD203B41FA5}">
                      <a16:colId xmlns:a16="http://schemas.microsoft.com/office/drawing/2014/main" val="3343714290"/>
                    </a:ext>
                  </a:extLst>
                </a:gridCol>
                <a:gridCol w="4653021">
                  <a:extLst>
                    <a:ext uri="{9D8B030D-6E8A-4147-A177-3AD203B41FA5}">
                      <a16:colId xmlns:a16="http://schemas.microsoft.com/office/drawing/2014/main" val="4172328873"/>
                    </a:ext>
                  </a:extLst>
                </a:gridCol>
              </a:tblGrid>
              <a:tr h="370840">
                <a:tc>
                  <a:txBody>
                    <a:bodyPr/>
                    <a:lstStyle/>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Arial"/>
                          <a:ea typeface="ＭＳ Ｐゴシック" charset="-128"/>
                          <a:cs typeface="+mn-cs"/>
                        </a:rPr>
                        <a:t>Service Area</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Arial"/>
                          <a:ea typeface="ＭＳ Ｐゴシック" charset="-128"/>
                          <a:cs typeface="+mn-cs"/>
                        </a:rPr>
                        <a:t>Response Time</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Arial"/>
                          <a:ea typeface="ＭＳ Ｐゴシック" charset="-128"/>
                          <a:cs typeface="+mn-cs"/>
                        </a:rPr>
                        <a:t>Fares</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Arial"/>
                          <a:ea typeface="ＭＳ Ｐゴシック" charset="-128"/>
                          <a:cs typeface="+mn-cs"/>
                        </a:rPr>
                        <a:t>Hours &amp; Days of Service</a:t>
                      </a:r>
                    </a:p>
                    <a:p>
                      <a:endParaRPr lang="en-US" sz="2000" dirty="0"/>
                    </a:p>
                  </a:txBody>
                  <a:tcPr/>
                </a:tc>
                <a:tc>
                  <a:txBody>
                    <a:bodyPr/>
                    <a:lstStyle/>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Arial"/>
                          <a:ea typeface="ＭＳ Ｐゴシック" charset="-128"/>
                          <a:cs typeface="+mn-cs"/>
                        </a:rPr>
                        <a:t>(No) Restrictions on Trip Purpose</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Arial"/>
                          <a:ea typeface="ＭＳ Ｐゴシック" charset="-128"/>
                          <a:cs typeface="+mn-cs"/>
                        </a:rPr>
                        <a:t>(No) Capacity Constraints</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Arial"/>
                          <a:ea typeface="ＭＳ Ｐゴシック" charset="-128"/>
                          <a:cs typeface="+mn-cs"/>
                        </a:rPr>
                        <a:t>Process for Eligibility</a:t>
                      </a:r>
                    </a:p>
                    <a:p>
                      <a:endParaRPr lang="en-US" sz="2000" dirty="0"/>
                    </a:p>
                  </a:txBody>
                  <a:tcPr/>
                </a:tc>
                <a:extLst>
                  <a:ext uri="{0D108BD9-81ED-4DB2-BD59-A6C34878D82A}">
                    <a16:rowId xmlns:a16="http://schemas.microsoft.com/office/drawing/2014/main" val="3451582565"/>
                  </a:ext>
                </a:extLst>
              </a:tr>
            </a:tbl>
          </a:graphicData>
        </a:graphic>
      </p:graphicFrame>
    </p:spTree>
    <p:extLst>
      <p:ext uri="{BB962C8B-B14F-4D97-AF65-F5344CB8AC3E}">
        <p14:creationId xmlns:p14="http://schemas.microsoft.com/office/powerpoint/2010/main" val="275248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9361"/>
            <a:ext cx="8477794" cy="1143000"/>
          </a:xfrm>
        </p:spPr>
        <p:txBody>
          <a:bodyPr/>
          <a:lstStyle/>
          <a:p>
            <a:pPr algn="ctr"/>
            <a:r>
              <a:rPr lang="en-US" dirty="0" smtClean="0"/>
              <a:t>Everyone Clear So Far?</a:t>
            </a:r>
            <a:br>
              <a:rPr lang="en-US" dirty="0" smtClean="0"/>
            </a:br>
            <a:r>
              <a:rPr lang="en-US" dirty="0" smtClean="0"/>
              <a:t>What Questions Do You Have?</a:t>
            </a:r>
            <a:endParaRPr lang="en-US" dirty="0"/>
          </a:p>
        </p:txBody>
      </p:sp>
    </p:spTree>
    <p:extLst>
      <p:ext uri="{BB962C8B-B14F-4D97-AF65-F5344CB8AC3E}">
        <p14:creationId xmlns:p14="http://schemas.microsoft.com/office/powerpoint/2010/main" val="310197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6737"/>
                </a:solidFill>
              </a:rPr>
              <a:t>Reasons for Change</a:t>
            </a:r>
            <a:endParaRPr lang="en-US" dirty="0">
              <a:solidFill>
                <a:srgbClr val="FC6737"/>
              </a:solidFill>
            </a:endParaRPr>
          </a:p>
        </p:txBody>
      </p:sp>
      <p:sp>
        <p:nvSpPr>
          <p:cNvPr id="3" name="Content Placeholder 2"/>
          <p:cNvSpPr>
            <a:spLocks noGrp="1"/>
          </p:cNvSpPr>
          <p:nvPr>
            <p:ph idx="1"/>
          </p:nvPr>
        </p:nvSpPr>
        <p:spPr/>
        <p:txBody>
          <a:bodyPr/>
          <a:lstStyle/>
          <a:p>
            <a:r>
              <a:rPr lang="en-US" sz="2400" dirty="0" smtClean="0">
                <a:solidFill>
                  <a:srgbClr val="006AA6"/>
                </a:solidFill>
              </a:rPr>
              <a:t>Reimagine RTS (new fixed route structure)</a:t>
            </a:r>
          </a:p>
          <a:p>
            <a:pPr lvl="1"/>
            <a:r>
              <a:rPr lang="en-US" sz="2400" dirty="0" smtClean="0">
                <a:solidFill>
                  <a:schemeClr val="tx1"/>
                </a:solidFill>
              </a:rPr>
              <a:t>New system changes the routes, service area and service span</a:t>
            </a:r>
          </a:p>
          <a:p>
            <a:pPr lvl="1"/>
            <a:r>
              <a:rPr lang="en-US" sz="2400" dirty="0" smtClean="0">
                <a:solidFill>
                  <a:schemeClr val="tx1"/>
                </a:solidFill>
              </a:rPr>
              <a:t>Comparable paratransit runs in the same geographic areas and during the same hours as fixed routes</a:t>
            </a:r>
          </a:p>
          <a:p>
            <a:r>
              <a:rPr lang="en-US" sz="2400" dirty="0" smtClean="0">
                <a:solidFill>
                  <a:srgbClr val="006AA6"/>
                </a:solidFill>
              </a:rPr>
              <a:t>New Director of Paratransit</a:t>
            </a:r>
          </a:p>
          <a:p>
            <a:pPr lvl="1"/>
            <a:r>
              <a:rPr lang="en-US" sz="2400" dirty="0" smtClean="0">
                <a:solidFill>
                  <a:schemeClr val="tx1"/>
                </a:solidFill>
              </a:rPr>
              <a:t>Comply with the laws</a:t>
            </a:r>
            <a:endParaRPr lang="en-US" sz="2400" dirty="0">
              <a:solidFill>
                <a:schemeClr val="tx1"/>
              </a:solidFill>
            </a:endParaRPr>
          </a:p>
          <a:p>
            <a:pPr lvl="1"/>
            <a:r>
              <a:rPr lang="en-US" sz="2400" dirty="0">
                <a:solidFill>
                  <a:schemeClr val="tx1"/>
                </a:solidFill>
              </a:rPr>
              <a:t>I</a:t>
            </a:r>
            <a:r>
              <a:rPr lang="en-US" sz="2400" dirty="0" smtClean="0">
                <a:solidFill>
                  <a:schemeClr val="tx1"/>
                </a:solidFill>
              </a:rPr>
              <a:t>mprove efficiency and consistency </a:t>
            </a:r>
            <a:endParaRPr lang="en-US" sz="2400" dirty="0">
              <a:solidFill>
                <a:schemeClr val="tx1"/>
              </a:solidFill>
            </a:endParaRPr>
          </a:p>
          <a:p>
            <a:pPr lvl="1"/>
            <a:r>
              <a:rPr lang="en-US" sz="2400" dirty="0" smtClean="0">
                <a:solidFill>
                  <a:schemeClr val="tx1"/>
                </a:solidFill>
              </a:rPr>
              <a:t>Include 2017 feedback</a:t>
            </a:r>
          </a:p>
          <a:p>
            <a:pPr lvl="1"/>
            <a:r>
              <a:rPr lang="en-US" sz="2400" dirty="0" smtClean="0">
                <a:solidFill>
                  <a:schemeClr val="tx1"/>
                </a:solidFill>
              </a:rPr>
              <a:t>Make our policies “do-able”</a:t>
            </a:r>
            <a:endParaRPr lang="en-US" sz="1800" dirty="0" smtClean="0">
              <a:solidFill>
                <a:schemeClr val="tx1"/>
              </a:solidFill>
            </a:endParaRPr>
          </a:p>
        </p:txBody>
      </p:sp>
    </p:spTree>
    <p:extLst>
      <p:ext uri="{BB962C8B-B14F-4D97-AF65-F5344CB8AC3E}">
        <p14:creationId xmlns:p14="http://schemas.microsoft.com/office/powerpoint/2010/main" val="683822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RGRT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RGRTA PowerPoint Template</Template>
  <TotalTime>2322</TotalTime>
  <Words>5412</Words>
  <Application>Microsoft Office PowerPoint</Application>
  <PresentationFormat>On-screen Show (4:3)</PresentationFormat>
  <Paragraphs>343</Paragraphs>
  <Slides>32</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ＭＳ Ｐゴシック</vt:lpstr>
      <vt:lpstr>Arial</vt:lpstr>
      <vt:lpstr>Calibri</vt:lpstr>
      <vt:lpstr>RGRTA PowerPoint Template</vt:lpstr>
      <vt:lpstr>2019-2020 Paratransit Plan March 13 &amp; 15</vt:lpstr>
      <vt:lpstr>Information Session</vt:lpstr>
      <vt:lpstr>Meeting Overview</vt:lpstr>
      <vt:lpstr>Paratransit Is . . .</vt:lpstr>
      <vt:lpstr>Paratransit and Fixed Route</vt:lpstr>
      <vt:lpstr>Paratransit Is Not . . .</vt:lpstr>
      <vt:lpstr>What is the Paratransit Plan?</vt:lpstr>
      <vt:lpstr>Everyone Clear So Far? What Questions Do You Have?</vt:lpstr>
      <vt:lpstr>Reasons for Change</vt:lpstr>
      <vt:lpstr>Timing for Change</vt:lpstr>
      <vt:lpstr>Everyone Clear So Far? What Questions Do You Have?</vt:lpstr>
      <vt:lpstr>Service Changes in 2020</vt:lpstr>
      <vt:lpstr>2020 Service Area</vt:lpstr>
      <vt:lpstr>Paratransit Weekday Service Area</vt:lpstr>
      <vt:lpstr>Paratransit Weekday Service Area</vt:lpstr>
      <vt:lpstr>Paratransit Weekday Service Area</vt:lpstr>
      <vt:lpstr>Paratransit Weekday Service Area</vt:lpstr>
      <vt:lpstr>Paratransit Weekend Service Area</vt:lpstr>
      <vt:lpstr>Before We Talk About Service Hours and fares, What Questions Do You Have About the Service Area?</vt:lpstr>
      <vt:lpstr>2020 Service Span Paratransit</vt:lpstr>
      <vt:lpstr>2020 Fares for Paratransit</vt:lpstr>
      <vt:lpstr>Summary of Service Changes</vt:lpstr>
      <vt:lpstr>Operational Policy Changes for 2019-2020</vt:lpstr>
      <vt:lpstr>Key Operational Policy Changes</vt:lpstr>
      <vt:lpstr>Key Operational Policy Changes (Cont.)</vt:lpstr>
      <vt:lpstr>Key Operational Policy Changes (Cont.)</vt:lpstr>
      <vt:lpstr>Key Operational Policy Changes (Cont.)</vt:lpstr>
      <vt:lpstr>Everyone Clear So Far? What Questions Do You Have?</vt:lpstr>
      <vt:lpstr>Other Details in the Plan</vt:lpstr>
      <vt:lpstr>Important Dates</vt:lpstr>
      <vt:lpstr>Public Hearing</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Molyneux</dc:creator>
  <cp:lastModifiedBy>Brede, Tom</cp:lastModifiedBy>
  <cp:revision>190</cp:revision>
  <cp:lastPrinted>2017-10-04T16:22:03Z</cp:lastPrinted>
  <dcterms:created xsi:type="dcterms:W3CDTF">2017-09-21T13:35:47Z</dcterms:created>
  <dcterms:modified xsi:type="dcterms:W3CDTF">2019-03-12T21:18:51Z</dcterms:modified>
</cp:coreProperties>
</file>